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758" r:id="rId1"/>
  </p:sldMasterIdLst>
  <p:notesMasterIdLst>
    <p:notesMasterId r:id="rId23"/>
  </p:notesMasterIdLst>
  <p:handoutMasterIdLst>
    <p:handoutMasterId r:id="rId24"/>
  </p:handoutMasterIdLst>
  <p:sldIdLst>
    <p:sldId id="316" r:id="rId2"/>
    <p:sldId id="355" r:id="rId3"/>
    <p:sldId id="405" r:id="rId4"/>
    <p:sldId id="408" r:id="rId5"/>
    <p:sldId id="410" r:id="rId6"/>
    <p:sldId id="336" r:id="rId7"/>
    <p:sldId id="411" r:id="rId8"/>
    <p:sldId id="414" r:id="rId9"/>
    <p:sldId id="430" r:id="rId10"/>
    <p:sldId id="431" r:id="rId11"/>
    <p:sldId id="432" r:id="rId12"/>
    <p:sldId id="433" r:id="rId13"/>
    <p:sldId id="434" r:id="rId14"/>
    <p:sldId id="435" r:id="rId15"/>
    <p:sldId id="359" r:id="rId16"/>
    <p:sldId id="436" r:id="rId17"/>
    <p:sldId id="438" r:id="rId18"/>
    <p:sldId id="446" r:id="rId19"/>
    <p:sldId id="447" r:id="rId20"/>
    <p:sldId id="449" r:id="rId21"/>
    <p:sldId id="450" r:id="rId22"/>
  </p:sldIdLst>
  <p:sldSz cx="12192000" cy="6858000"/>
  <p:notesSz cx="6858000" cy="9144000"/>
  <p:custDataLst>
    <p:tags r:id="rId25"/>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6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400"/>
    <a:srgbClr val="F2D3A6"/>
    <a:srgbClr val="E2B200"/>
    <a:srgbClr val="FFD399"/>
    <a:srgbClr val="FED894"/>
    <a:srgbClr val="FAC988"/>
    <a:srgbClr val="FF9966"/>
    <a:srgbClr val="FFCC00"/>
    <a:srgbClr val="F9F8E0"/>
    <a:srgbClr val="DED5C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625" autoAdjust="0"/>
    <p:restoredTop sz="33721" autoAdjust="0"/>
  </p:normalViewPr>
  <p:slideViewPr>
    <p:cSldViewPr showGuides="1">
      <p:cViewPr varScale="1">
        <p:scale>
          <a:sx n="39" d="100"/>
          <a:sy n="39" d="100"/>
        </p:scale>
        <p:origin x="2568" y="40"/>
      </p:cViewPr>
      <p:guideLst>
        <p:guide pos="3840"/>
        <p:guide orient="horz" pos="2160"/>
      </p:guideLst>
    </p:cSldViewPr>
  </p:slideViewPr>
  <p:notesTextViewPr>
    <p:cViewPr>
      <p:scale>
        <a:sx n="3" d="2"/>
        <a:sy n="3" d="2"/>
      </p:scale>
      <p:origin x="0" y="0"/>
    </p:cViewPr>
  </p:notesTextViewPr>
  <p:sorterViewPr>
    <p:cViewPr>
      <p:scale>
        <a:sx n="87" d="100"/>
        <a:sy n="87" d="100"/>
      </p:scale>
      <p:origin x="0" y="-1230"/>
    </p:cViewPr>
  </p:sorterViewPr>
  <p:notesViewPr>
    <p:cSldViewPr showGuides="1">
      <p:cViewPr varScale="1">
        <p:scale>
          <a:sx n="85" d="100"/>
          <a:sy n="85" d="100"/>
        </p:scale>
        <p:origin x="38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7F83B-7042-4412-AFAC-3782D43F4DB2}" type="datetime2">
              <a:rPr lang="da-DK" smtClean="0"/>
              <a:t>26. september 2023</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9BE38-A799-4993-A8C4-E0FE3F379F6A}" type="slidenum">
              <a:rPr lang="da-DK" smtClean="0"/>
              <a:t>‹nr.›</a:t>
            </a:fld>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67" y="143508"/>
            <a:ext cx="1264233" cy="440761"/>
          </a:xfrm>
          <a:prstGeom prst="rect">
            <a:avLst/>
          </a:prstGeom>
        </p:spPr>
      </p:pic>
    </p:spTree>
    <p:extLst>
      <p:ext uri="{BB962C8B-B14F-4D97-AF65-F5344CB8AC3E}">
        <p14:creationId xmlns:p14="http://schemas.microsoft.com/office/powerpoint/2010/main" val="375749580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28F8D-3164-4960-B346-662FAC3EA42D}" type="datetime2">
              <a:rPr lang="da-DK" smtClean="0"/>
              <a:t>26. september 2023</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13D85-34BC-4FA7-A491-B95498CAAD60}" type="slidenum">
              <a:rPr lang="da-DK" smtClean="0"/>
              <a:t>‹nr.›</a:t>
            </a:fld>
            <a:endParaRPr lang="da-DK" dirty="0"/>
          </a:p>
        </p:txBody>
      </p:sp>
    </p:spTree>
    <p:extLst>
      <p:ext uri="{BB962C8B-B14F-4D97-AF65-F5344CB8AC3E}">
        <p14:creationId xmlns:p14="http://schemas.microsoft.com/office/powerpoint/2010/main" val="347624377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ia.dk/efter-og-videreuddannelse/socialt-arbejde-og-socialpaedagogik/barnets-lov"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via.dk/efter-og-videreuddannelse/uddannelsestilbud/kurser/webinar-om-det-nye-mindset-i-barnets-handleplanungeplane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1" dirty="0" smtClean="0"/>
          </a:p>
          <a:p>
            <a:endParaRPr lang="da-DK" dirty="0"/>
          </a:p>
        </p:txBody>
      </p:sp>
      <p:sp>
        <p:nvSpPr>
          <p:cNvPr id="4" name="Pladsholder til dato 3"/>
          <p:cNvSpPr>
            <a:spLocks noGrp="1"/>
          </p:cNvSpPr>
          <p:nvPr>
            <p:ph type="dt" idx="10"/>
          </p:nvPr>
        </p:nvSpPr>
        <p:spPr/>
        <p:txBody>
          <a:bodyPr/>
          <a:lstStyle/>
          <a:p>
            <a:fld id="{B49F8F80-2B2A-4B21-9C9D-55E471D5D886}"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a:t>
            </a:fld>
            <a:endParaRPr lang="da-DK" dirty="0"/>
          </a:p>
        </p:txBody>
      </p:sp>
    </p:spTree>
    <p:extLst>
      <p:ext uri="{BB962C8B-B14F-4D97-AF65-F5344CB8AC3E}">
        <p14:creationId xmlns:p14="http://schemas.microsoft.com/office/powerpoint/2010/main" val="64025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Et grundlæggende ønske er at styrke sagsbehandlingens kvalitet, så tiltag i højere</a:t>
            </a:r>
            <a:r>
              <a:rPr lang="da-DK" baseline="0" dirty="0" smtClean="0"/>
              <a:t> grad</a:t>
            </a:r>
            <a:r>
              <a:rPr lang="da-DK" dirty="0" smtClean="0"/>
              <a:t> tilpasses det enkelte barn. </a:t>
            </a:r>
            <a:r>
              <a:rPr lang="da-DK" sz="1200" kern="1200" dirty="0" smtClean="0">
                <a:solidFill>
                  <a:schemeClr val="tx1"/>
                </a:solidFill>
                <a:effectLst/>
                <a:latin typeface="+mn-lt"/>
                <a:ea typeface="+mn-ea"/>
                <a:cs typeface="+mn-cs"/>
              </a:rPr>
              <a:t>Barnets lov viderefører, at barnets eller den unges og familiens forhold skal undersøges i et omfang, så det svarer til barnets eller den unges og familiens problematikker.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Det skal sikres, at der hurtigst muligt igangsættes den rette støtte, der matcher barnets eller den unges behov. Med barnets lov skal sagen oplyses i forskelligt omfang, som afhænger af barnets, den unges eller familiens problemstillinger. Formålet med dette er at gøre kravene til </a:t>
            </a:r>
            <a:r>
              <a:rPr lang="da-DK" sz="1200" kern="1200" dirty="0" err="1" smtClean="0">
                <a:solidFill>
                  <a:schemeClr val="tx1"/>
                </a:solidFill>
                <a:effectLst/>
                <a:latin typeface="+mn-lt"/>
                <a:ea typeface="+mn-ea"/>
                <a:cs typeface="+mn-cs"/>
              </a:rPr>
              <a:t>sagsoplysningen</a:t>
            </a:r>
            <a:r>
              <a:rPr lang="da-DK" sz="1200" kern="1200" dirty="0" smtClean="0">
                <a:solidFill>
                  <a:schemeClr val="tx1"/>
                </a:solidFill>
                <a:effectLst/>
                <a:latin typeface="+mn-lt"/>
                <a:ea typeface="+mn-ea"/>
                <a:cs typeface="+mn-cs"/>
              </a:rPr>
              <a:t> mere fleksible ud fra jeres vurdering af problemers tyngde, omfang og kompleksitet. Dog er det vigtigt at være opmærksom på det generelle princip om, at sagen altid skal være oplyst i tilstrækkeligt omfang til, at der kan træffes en afgørelse, jf. retssikkerhedslovens § 10.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 barnets lov nu en række nye undersøgelsesbestemmelser: screening, afdækning, børnefaglig undersøgelse og undersøgelsesbestemmelser vedrørende de kommende forældre. Jo højere kompleksitet</a:t>
            </a:r>
            <a:r>
              <a:rPr lang="da-DK" sz="1200" kern="1200" baseline="0" dirty="0" smtClean="0">
                <a:solidFill>
                  <a:schemeClr val="tx1"/>
                </a:solidFill>
                <a:effectLst/>
                <a:latin typeface="+mn-lt"/>
                <a:ea typeface="+mn-ea"/>
                <a:cs typeface="+mn-cs"/>
              </a:rPr>
              <a:t> i sagen des mere behov for at indhente oplysninger om barnet.</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Reglerne om screening, afdækning eller børnefaglig undersøgelse gælder for alle, uanset om der er tale om børn og unge med sociale udfordringer eller børn og unge med nedsat fysisk og psykisk funktionsnedsættelse. Der skal altid foretages en screening, når kommunen bliver opmærksom på behov for støtte, og herudfra vurderes, om der er behov for at oplyse sagen yderligere inden evt. iværksættelse af indsatser.</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a:t>
            </a:r>
            <a:r>
              <a:rPr lang="da-DK" sz="1200" kern="1200" baseline="0" dirty="0" smtClean="0">
                <a:solidFill>
                  <a:schemeClr val="tx1"/>
                </a:solidFill>
                <a:effectLst/>
                <a:latin typeface="+mn-lt"/>
                <a:ea typeface="+mn-ea"/>
                <a:cs typeface="+mn-cs"/>
              </a:rPr>
              <a:t> barnets lov står der, at det er </a:t>
            </a:r>
            <a:r>
              <a:rPr lang="da-DK" sz="1200" b="1" kern="1200" baseline="0" dirty="0" smtClean="0">
                <a:solidFill>
                  <a:schemeClr val="tx1"/>
                </a:solidFill>
                <a:effectLst/>
                <a:latin typeface="+mn-lt"/>
                <a:ea typeface="+mn-ea"/>
                <a:cs typeface="+mn-cs"/>
              </a:rPr>
              <a:t>myndighed</a:t>
            </a:r>
            <a:r>
              <a:rPr lang="da-DK" sz="1200" kern="1200" baseline="0" dirty="0" smtClean="0">
                <a:solidFill>
                  <a:schemeClr val="tx1"/>
                </a:solidFill>
                <a:effectLst/>
                <a:latin typeface="+mn-lt"/>
                <a:ea typeface="+mn-ea"/>
                <a:cs typeface="+mn-cs"/>
              </a:rPr>
              <a:t> der skal foretage screeningen. En screening kan derfor ikke foretages af en medarbejder, som ikke er ansat en myndighedsfunktion. </a:t>
            </a:r>
            <a:r>
              <a:rPr lang="da-DK" sz="1200" kern="1200" dirty="0" smtClean="0">
                <a:solidFill>
                  <a:schemeClr val="tx1"/>
                </a:solidFill>
                <a:effectLst/>
                <a:latin typeface="+mn-lt"/>
                <a:ea typeface="+mn-ea"/>
                <a:cs typeface="+mn-cs"/>
              </a:rPr>
              <a:t>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Den primære forskel på, hvornår der skal laves en screening, afdækning eller børnefaglig undersøgelse handler om sagens kompleksitet. Jo højere kompleksitet – jo større behov for at oplyse sagen.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smtClean="0">
                <a:solidFill>
                  <a:schemeClr val="tx1"/>
                </a:solidFill>
                <a:effectLst/>
                <a:latin typeface="+mn-lt"/>
                <a:ea typeface="+mn-ea"/>
                <a:cs typeface="+mn-cs"/>
              </a:rPr>
              <a:t>Screening</a:t>
            </a:r>
            <a:r>
              <a:rPr lang="da-DK" sz="1200" kern="1200" dirty="0" smtClean="0">
                <a:solidFill>
                  <a:schemeClr val="tx1"/>
                </a:solidFill>
                <a:effectLst/>
                <a:latin typeface="+mn-lt"/>
                <a:ea typeface="+mn-ea"/>
                <a:cs typeface="+mn-cs"/>
              </a:rPr>
              <a:t>:</a:t>
            </a:r>
            <a:r>
              <a:rPr lang="da-DK" sz="1200" kern="1200" baseline="0" dirty="0" smtClean="0">
                <a:solidFill>
                  <a:schemeClr val="tx1"/>
                </a:solidFill>
                <a:effectLst/>
                <a:latin typeface="+mn-lt"/>
                <a:ea typeface="+mn-ea"/>
                <a:cs typeface="+mn-cs"/>
              </a:rPr>
              <a:t> </a:t>
            </a:r>
            <a:r>
              <a:rPr lang="da-DK" sz="1200" b="0" kern="1200" dirty="0" smtClean="0">
                <a:solidFill>
                  <a:schemeClr val="tx2"/>
                </a:solidFill>
                <a:effectLst/>
                <a:latin typeface="+mn-lt"/>
                <a:ea typeface="+mn-ea"/>
                <a:cs typeface="+mn-cs"/>
              </a:rPr>
              <a:t>Screeningsbestemmelsen</a:t>
            </a:r>
            <a:r>
              <a:rPr lang="da-DK" sz="1200" kern="1200" dirty="0" smtClean="0">
                <a:solidFill>
                  <a:schemeClr val="tx2"/>
                </a:solidFill>
                <a:effectLst/>
                <a:latin typeface="+mn-lt"/>
                <a:ea typeface="+mn-ea"/>
                <a:cs typeface="+mn-cs"/>
              </a:rPr>
              <a:t> er ny og fastsætter, at der skal foretages en screening, når der er grund til at antage, at et barn eller en ung har behov for hjælp eller støtte efter barnets lov. Det kan f.eks. være på baggrund af en underretning, henvendelse eller ansøgning.</a:t>
            </a:r>
          </a:p>
          <a:p>
            <a:r>
              <a:rPr lang="da-DK" sz="1200" kern="1200" dirty="0" smtClean="0">
                <a:solidFill>
                  <a:schemeClr val="tx1"/>
                </a:solidFill>
                <a:effectLst/>
                <a:latin typeface="+mn-lt"/>
                <a:ea typeface="+mn-ea"/>
                <a:cs typeface="+mn-cs"/>
              </a:rPr>
              <a:t>Screeningen af sagen vil som udgangspunkt skulle ske på baggrund af de foreliggende oplysninger i sagen, herunder eventuelle oplysninger fra barnet eller den unge og forældrene om barnets eller den unges udfordringer og støttebehov samt baggrunden herfor. En screening skal ses som et redskab til at danne et hurtigt overblik over barnets situation. På baggrund af screeningen vurderes det bl.a. om:</a:t>
            </a:r>
          </a:p>
          <a:p>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sagen skal afsluttes uden yderligere handlinger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sagen skal afsluttes med tilbud om tidligt forbyggende hjælp og støtte, jf. §§ 30 og 31</a:t>
            </a:r>
            <a:r>
              <a:rPr lang="da-DK" sz="1200" kern="1200" baseline="0" dirty="0" smtClean="0">
                <a:solidFill>
                  <a:schemeClr val="tx1"/>
                </a:solidFill>
                <a:effectLst/>
                <a:latin typeface="+mn-lt"/>
                <a:ea typeface="+mn-ea"/>
                <a:cs typeface="+mn-cs"/>
              </a:rPr>
              <a:t> eller </a:t>
            </a:r>
            <a:r>
              <a:rPr lang="da-DK" sz="1200" kern="1200" dirty="0" smtClean="0">
                <a:solidFill>
                  <a:schemeClr val="tx1"/>
                </a:solidFill>
                <a:effectLst/>
                <a:latin typeface="+mn-lt"/>
                <a:ea typeface="+mn-ea"/>
                <a:cs typeface="+mn-cs"/>
              </a:rPr>
              <a:t>der skal bevilges økonomisk hjælp, jf. § 35</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kan bevilges handicapkompenserende indsatser på det foreliggende grundlag, jf. §§ 81-84, § 85, stk. 5 og 6, og §§ 86-90</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skal udarbejdes en afdækning, jf. § 19</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skal udarbejdes en børnefaglig undersøgelse, jf. § 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Afdækning</a:t>
            </a:r>
            <a:r>
              <a:rPr lang="da-DK" sz="1200" b="0" kern="1200" dirty="0" smtClean="0">
                <a:solidFill>
                  <a:schemeClr val="tx1"/>
                </a:solidFill>
                <a:effectLst/>
                <a:latin typeface="+mn-lt"/>
                <a:ea typeface="+mn-ea"/>
                <a:cs typeface="+mn-cs"/>
              </a:rPr>
              <a:t>: Afdækningsbestemmelsen </a:t>
            </a:r>
            <a:r>
              <a:rPr lang="da-DK" sz="1200" kern="1200" dirty="0" smtClean="0">
                <a:solidFill>
                  <a:schemeClr val="tx1"/>
                </a:solidFill>
                <a:effectLst/>
                <a:latin typeface="+mn-lt"/>
                <a:ea typeface="+mn-ea"/>
                <a:cs typeface="+mn-cs"/>
              </a:rPr>
              <a:t>er ligesom screeningsbestemmelsen ny, og er en mindre omfattende dokumentation af barnets, den unges eller de kommende forældres støttebehov end en børnefaglig undersøgelse.  </a:t>
            </a:r>
          </a:p>
          <a:p>
            <a:r>
              <a:rPr lang="da-DK" sz="1200" kern="1200" dirty="0" smtClean="0">
                <a:solidFill>
                  <a:schemeClr val="tx1"/>
                </a:solidFill>
                <a:effectLst/>
                <a:latin typeface="+mn-lt"/>
                <a:ea typeface="+mn-ea"/>
                <a:cs typeface="+mn-cs"/>
              </a:rPr>
              <a:t>En afdækning udarbejdes på baggrund af en screening, som har vist, at problemstillingen kræver yderligere oplysning af et eller flere forhold af betydning for barnets eller den unges støttebehov. Afdækningen kan tage afsæt i en underretning, henvendelse eller ansøgning.</a:t>
            </a:r>
          </a:p>
          <a:p>
            <a:r>
              <a:rPr lang="da-DK" sz="1200" kern="1200" dirty="0" smtClean="0">
                <a:solidFill>
                  <a:schemeClr val="tx1"/>
                </a:solidFill>
                <a:effectLst/>
                <a:latin typeface="+mn-lt"/>
                <a:ea typeface="+mn-ea"/>
                <a:cs typeface="+mn-cs"/>
              </a:rPr>
              <a:t>En afdækning vil skulle belyse et eller flere afgrænsede forhold af betydning for barnets eller den unges støttebehov. Det vil efter omstændighederne f.eks. kunne være barnets eller unges funktionsnedsættelse, sproglige eller sansemotoriske udvikling, læring og trivsel i skolen, venskaber og fritidsliv m.v. En afdækning vil også kunne indeholde en afgrænset belysning af forhold i familie og netværk, som har betydning for barnets eller den unges støttebehov, herunder ressourcer og vanskeligheder hos forældrene.</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skal indhentes oplysninger til vurdering af sagen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Støtte kan igangsættes</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Sagen kan lukkes</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Børnefaglig undersøgelse: </a:t>
            </a:r>
            <a:r>
              <a:rPr lang="da-DK" sz="1200" kern="1200" dirty="0" smtClean="0">
                <a:solidFill>
                  <a:schemeClr val="tx1"/>
                </a:solidFill>
                <a:effectLst/>
                <a:latin typeface="+mn-lt"/>
                <a:ea typeface="+mn-ea"/>
                <a:cs typeface="+mn-cs"/>
              </a:rPr>
              <a:t>I store træk viderefører barnets lov bestemmelserne om den børnefaglige undersøgelse, som I allerede kender den fra bestemmelserne i serviceloven. Vurderes det, at der skal udarbejdes en børnefaglig undersøgelse, skal der træffes en afgørelse herom.</a:t>
            </a:r>
          </a:p>
          <a:p>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komplekse sager skal der laves en </a:t>
            </a:r>
            <a:r>
              <a:rPr lang="da-DK" sz="1200" b="0" kern="1200" dirty="0" smtClean="0">
                <a:solidFill>
                  <a:schemeClr val="tx1"/>
                </a:solidFill>
                <a:effectLst/>
                <a:latin typeface="+mn-lt"/>
                <a:ea typeface="+mn-ea"/>
                <a:cs typeface="+mn-cs"/>
              </a:rPr>
              <a:t>børnefaglig undersøgelse, og det er, blandt andet, de sager, hvor der er alvorlige problem</a:t>
            </a:r>
            <a:r>
              <a:rPr lang="da-DK" sz="1200" kern="1200" dirty="0" smtClean="0">
                <a:solidFill>
                  <a:schemeClr val="tx1"/>
                </a:solidFill>
                <a:effectLst/>
                <a:latin typeface="+mn-lt"/>
                <a:ea typeface="+mn-ea"/>
                <a:cs typeface="+mn-cs"/>
              </a:rPr>
              <a:t>er i familien, det kan fx være overgreb. Der vil man skulle lave en børnefaglig undersøgelse, som man jo hidtil også har</a:t>
            </a:r>
            <a:r>
              <a:rPr lang="da-DK" sz="1200" kern="1200" baseline="0" dirty="0" smtClean="0">
                <a:solidFill>
                  <a:schemeClr val="tx1"/>
                </a:solidFill>
                <a:effectLst/>
                <a:latin typeface="+mn-lt"/>
                <a:ea typeface="+mn-ea"/>
                <a:cs typeface="+mn-cs"/>
              </a:rPr>
              <a:t> skullet</a:t>
            </a:r>
            <a:r>
              <a:rPr lang="da-DK" sz="1200" kern="1200" dirty="0" smtClean="0">
                <a:solidFill>
                  <a:schemeClr val="tx1"/>
                </a:solidFill>
                <a:effectLst/>
                <a:latin typeface="+mn-lt"/>
                <a:ea typeface="+mn-ea"/>
                <a:cs typeface="+mn-cs"/>
              </a:rPr>
              <a:t>. Det man kan sige, der er nyt omkring de børnefaglige undersøgelser er, at man skal huske at få søskende undersøgt. For det er sådan, at hvis man peger på anbringelse af et barn i familien, så vil man fremover også skulle redegøre for søskende. Så det skal man huske at have med i børnefaglig undersøgelse.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også huske, at der i de her sager, som er komplekse, så vidt muligt skal være to rådgivere med, når man har væsentlige samtaler med børnene.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Løbende inddragelse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inddrage børn og familie løbende, og det vil sige, at det skal også fremgå af sagen, hvordan børn, den øvrige familie forholder sig til de indsatser, som der bliver peget på.</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baseline="0" dirty="0" smtClean="0">
                <a:solidFill>
                  <a:schemeClr val="tx2"/>
                </a:solidFill>
                <a:effectLst/>
                <a:latin typeface="+mn-lt"/>
                <a:ea typeface="+mn-ea"/>
                <a:cs typeface="+mn-cs"/>
              </a:rPr>
              <a:t>Kommende forældre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baseline="0" dirty="0" smtClean="0">
                <a:solidFill>
                  <a:schemeClr val="tx2"/>
                </a:solidFill>
                <a:effectLst/>
                <a:latin typeface="+mn-lt"/>
                <a:ea typeface="+mn-ea"/>
                <a:cs typeface="+mn-cs"/>
              </a:rPr>
              <a:t>I forhold til kommende forældre, er der ligeledes tilsvarende undersøgelsesbestemmelser i form af screening, afdækning og undersøgelse.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baseline="0" dirty="0" smtClean="0">
              <a:solidFill>
                <a:schemeClr val="tx2"/>
              </a:solidFill>
              <a:effectLst/>
              <a:latin typeface="+mn-lt"/>
              <a:ea typeface="+mn-ea"/>
              <a:cs typeface="+mn-cs"/>
            </a:endParaRP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endParaRPr lang="da-DK"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10</a:t>
            </a:fld>
            <a:endParaRPr lang="da-DK" dirty="0"/>
          </a:p>
        </p:txBody>
      </p:sp>
    </p:spTree>
    <p:extLst>
      <p:ext uri="{BB962C8B-B14F-4D97-AF65-F5344CB8AC3E}">
        <p14:creationId xmlns:p14="http://schemas.microsoft.com/office/powerpoint/2010/main" val="2061542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200" b="1"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Afgørelser</a:t>
            </a:r>
            <a:r>
              <a:rPr lang="da-DK" sz="1200" b="1" kern="1200" baseline="0" dirty="0" smtClean="0">
                <a:solidFill>
                  <a:schemeClr val="tx1"/>
                </a:solidFill>
                <a:effectLst/>
                <a:latin typeface="+mn-lt"/>
                <a:ea typeface="+mn-ea"/>
                <a:cs typeface="+mn-cs"/>
              </a:rPr>
              <a:t> og Barnets plan/Ungeplan: </a:t>
            </a:r>
            <a:endParaRPr lang="da-DK"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 elementer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som</a:t>
            </a:r>
            <a:r>
              <a:rPr lang="da-DK" sz="1200" kern="1200" baseline="0" dirty="0" smtClean="0">
                <a:solidFill>
                  <a:schemeClr val="tx1"/>
                </a:solidFill>
                <a:effectLst/>
                <a:latin typeface="+mn-lt"/>
                <a:ea typeface="+mn-ea"/>
                <a:cs typeface="+mn-cs"/>
              </a:rPr>
              <a:t> tidligere er blevet beskrevet </a:t>
            </a:r>
            <a:r>
              <a:rPr lang="da-DK" sz="1200" kern="1200" dirty="0" smtClean="0">
                <a:solidFill>
                  <a:schemeClr val="tx1"/>
                </a:solidFill>
                <a:effectLst/>
                <a:latin typeface="+mn-lt"/>
                <a:ea typeface="+mn-ea"/>
                <a:cs typeface="+mn-cs"/>
              </a:rPr>
              <a:t>i handleplanen, skal nu fremgå af afgørelsen. Dvs.</a:t>
            </a:r>
            <a:r>
              <a:rPr lang="da-DK" sz="1200" kern="1200" baseline="0" dirty="0" smtClean="0">
                <a:solidFill>
                  <a:schemeClr val="tx1"/>
                </a:solidFill>
                <a:effectLst/>
                <a:latin typeface="+mn-lt"/>
                <a:ea typeface="+mn-ea"/>
                <a:cs typeface="+mn-cs"/>
              </a:rPr>
              <a:t> at formål og varighed på indsats eller anbringelse skal fremgå tydeligt af afgørelsen.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Handleplanen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hedder nu barnets plan. Og fra man er 16 år, kommer det til at hedde en ungeplan.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a:t>
            </a:r>
            <a:r>
              <a:rPr lang="da-DK" sz="1200" kern="1200" baseline="0" dirty="0" smtClean="0">
                <a:solidFill>
                  <a:schemeClr val="tx1"/>
                </a:solidFill>
                <a:effectLst/>
                <a:latin typeface="+mn-lt"/>
                <a:ea typeface="+mn-ea"/>
                <a:cs typeface="+mn-cs"/>
              </a:rPr>
              <a:t> er udelukkende krav om udarbejdelse af barnets plan eller en ungeplan i forbindelse med anbringelser – derudover er der ikke krav til at udarbejde en plan. </a:t>
            </a: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Barnet, den unge eller familien kan altid bede om at få udarbejdet en plan, men det er op til børne- og ungerådgiveren om den skal udarbejdes. Her skal det understreges, at barnets eller den unges perspektiver og ønsker skal dokumenteres i sagen, og dernæst skal årsagen til, hvorvidt der udarbejdes en plan eller ej være tydeligt dokumenteret. </a:t>
            </a:r>
          </a:p>
          <a:p>
            <a:pPr marL="0" indent="0">
              <a:buFont typeface="Arial" panose="020B0604020202020204" pitchFamily="34" charset="0"/>
              <a:buNone/>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Ved anbringelser med samtykke skal planen være udarbejdet senest tre måneder efter afgørelse og ved anbringelse uden samtykke skal planen være udarbejdet før afgørelsestidspunktet.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Opfølgning: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Uanset</a:t>
            </a:r>
            <a:r>
              <a:rPr lang="da-DK" sz="1200" kern="1200" baseline="0" dirty="0" smtClean="0">
                <a:solidFill>
                  <a:schemeClr val="tx1"/>
                </a:solidFill>
                <a:effectLst/>
                <a:latin typeface="+mn-lt"/>
                <a:ea typeface="+mn-ea"/>
                <a:cs typeface="+mn-cs"/>
              </a:rPr>
              <a:t> indsats eller anbringelsestype, vil det</a:t>
            </a:r>
            <a:r>
              <a:rPr lang="da-DK" sz="1200" kern="1200" dirty="0" smtClean="0">
                <a:solidFill>
                  <a:schemeClr val="tx1"/>
                </a:solidFill>
                <a:effectLst/>
                <a:latin typeface="+mn-lt"/>
                <a:ea typeface="+mn-ea"/>
                <a:cs typeface="+mn-cs"/>
              </a:rPr>
              <a:t> være sådan, at den første opfølgning skal ske efter 3 måneder, og her skal man forholde sig til, hvordan resten af opfølgningen skal ske. Valg af opfølgningskadence og bevægegrund for det valgte skal være dokumenteret i sagen.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ikke længere krav om fast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opfølgning</a:t>
            </a:r>
            <a:r>
              <a:rPr lang="da-DK" sz="1200" kern="1200" baseline="0" dirty="0" smtClean="0">
                <a:solidFill>
                  <a:schemeClr val="tx1"/>
                </a:solidFill>
                <a:effectLst/>
                <a:latin typeface="+mn-lt"/>
                <a:ea typeface="+mn-ea"/>
                <a:cs typeface="+mn-cs"/>
              </a:rPr>
              <a:t> hver 6. måned.</a:t>
            </a:r>
          </a:p>
          <a:p>
            <a:pPr marL="171450" indent="-171450">
              <a:buFont typeface="Arial" panose="020B0604020202020204" pitchFamily="34" charset="0"/>
              <a:buChar char="•"/>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I anbringelsessager fastholdes bestemmelserne fra serviceloven om personrettet tilsyn. Dvs. at man fortsat skal følge op på anbringelsesstedet to gang om året – nyt er det imidlertid, at tilsynet skal foregå med tilstedeværelse af to børne- og ungerådgivere. Det personrettede tilsyn skal foregå på anbringelsesstedet. Tilstedeværelsen af to børne- og ungerådgivere i det personrettede tilsyn skal understøtte barnets lovs intention om kontinuitet i barnets eller den unges liv forstået på den måde, at hvis én børne- og ungerådgiverene fx er syg, aflyses et tilsynsbesøg ikke. </a:t>
            </a:r>
            <a:endParaRPr lang="da-DK" sz="1200" kern="1200" dirty="0" smtClean="0">
              <a:solidFill>
                <a:schemeClr val="tx1"/>
              </a:solidFill>
              <a:effectLst/>
              <a:latin typeface="+mn-lt"/>
              <a:ea typeface="+mn-ea"/>
              <a:cs typeface="+mn-cs"/>
            </a:endParaRP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11</a:t>
            </a:fld>
            <a:endParaRPr lang="da-DK" dirty="0"/>
          </a:p>
        </p:txBody>
      </p:sp>
    </p:spTree>
    <p:extLst>
      <p:ext uri="{BB962C8B-B14F-4D97-AF65-F5344CB8AC3E}">
        <p14:creationId xmlns:p14="http://schemas.microsoft.com/office/powerpoint/2010/main" val="74890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kern="1200" dirty="0" smtClean="0">
                <a:solidFill>
                  <a:schemeClr val="tx1"/>
                </a:solidFill>
                <a:effectLst/>
                <a:latin typeface="+mn-lt"/>
                <a:ea typeface="+mn-ea"/>
                <a:cs typeface="+mn-cs"/>
              </a:rPr>
              <a:t>Samtykke</a:t>
            </a:r>
            <a:r>
              <a:rPr lang="da-DK" sz="1200" b="1" kern="1200" baseline="0" dirty="0" smtClean="0">
                <a:solidFill>
                  <a:schemeClr val="tx1"/>
                </a:solidFill>
                <a:effectLst/>
                <a:latin typeface="+mn-lt"/>
                <a:ea typeface="+mn-ea"/>
                <a:cs typeface="+mn-cs"/>
              </a:rPr>
              <a:t> til anbringelse af nyfødt barn: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kommer med barnets lov også mulighed for, at man kan samtykke, allerede før barnet er født, til at barnet skal være anbragt, når det bliver født.</a:t>
            </a:r>
          </a:p>
          <a:p>
            <a:pPr marL="0" indent="0">
              <a:buFont typeface="Arial" panose="020B0604020202020204" pitchFamily="34" charset="0"/>
              <a:buNone/>
            </a:pPr>
            <a:r>
              <a:rPr lang="da-DK" sz="1200" kern="1200" dirty="0" smtClean="0">
                <a:solidFill>
                  <a:schemeClr val="tx1"/>
                </a:solidFill>
                <a:effectLst/>
                <a:latin typeface="+mn-lt"/>
                <a:ea typeface="+mn-ea"/>
                <a:cs typeface="+mn-cs"/>
              </a:rPr>
              <a:t> </a:t>
            </a:r>
          </a:p>
          <a:p>
            <a:pPr marL="0" indent="0">
              <a:buFont typeface="Arial" panose="020B0604020202020204" pitchFamily="34" charset="0"/>
              <a:buNone/>
            </a:pPr>
            <a:r>
              <a:rPr lang="da-DK" sz="1200" b="1" kern="1200" dirty="0" smtClean="0">
                <a:solidFill>
                  <a:schemeClr val="tx1"/>
                </a:solidFill>
                <a:effectLst/>
                <a:latin typeface="+mn-lt"/>
                <a:ea typeface="+mn-ea"/>
                <a:cs typeface="+mn-cs"/>
              </a:rPr>
              <a:t>Afgørelse om anbringelse</a:t>
            </a:r>
            <a:r>
              <a:rPr lang="da-DK" sz="1200" b="1" kern="1200" baseline="0" dirty="0" smtClean="0">
                <a:solidFill>
                  <a:schemeClr val="tx1"/>
                </a:solidFill>
                <a:effectLst/>
                <a:latin typeface="+mn-lt"/>
                <a:ea typeface="+mn-ea"/>
                <a:cs typeface="+mn-cs"/>
              </a:rPr>
              <a:t> uden samtykke af ufødt barn</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 helt ekstraordinære tilfælde</a:t>
            </a:r>
            <a:r>
              <a:rPr lang="da-DK" sz="1200" kern="1200" baseline="0" dirty="0" smtClean="0">
                <a:solidFill>
                  <a:schemeClr val="tx1"/>
                </a:solidFill>
                <a:effectLst/>
                <a:latin typeface="+mn-lt"/>
                <a:ea typeface="+mn-ea"/>
                <a:cs typeface="+mn-cs"/>
              </a:rPr>
              <a:t> kan der </a:t>
            </a:r>
            <a:r>
              <a:rPr lang="da-DK" sz="1200" kern="1200" dirty="0" smtClean="0">
                <a:solidFill>
                  <a:schemeClr val="tx1"/>
                </a:solidFill>
                <a:effectLst/>
                <a:latin typeface="+mn-lt"/>
                <a:ea typeface="+mn-ea"/>
                <a:cs typeface="+mn-cs"/>
              </a:rPr>
              <a:t>træffes afgørelse om anbringelse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uden samtykke,</a:t>
            </a:r>
            <a:r>
              <a:rPr lang="da-DK" sz="1200" kern="1200" baseline="0" dirty="0" smtClean="0">
                <a:solidFill>
                  <a:schemeClr val="tx1"/>
                </a:solidFill>
                <a:effectLst/>
                <a:latin typeface="+mn-lt"/>
                <a:ea typeface="+mn-ea"/>
                <a:cs typeface="+mn-cs"/>
              </a:rPr>
              <a:t> så et</a:t>
            </a:r>
            <a:r>
              <a:rPr lang="da-DK" sz="1200" kern="1200" dirty="0" smtClean="0">
                <a:solidFill>
                  <a:schemeClr val="tx1"/>
                </a:solidFill>
                <a:effectLst/>
                <a:latin typeface="+mn-lt"/>
                <a:ea typeface="+mn-ea"/>
                <a:cs typeface="+mn-cs"/>
              </a:rPr>
              <a:t> barn skal være anbragt uden for hjemmet, når det er født.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forventeligt kun være tilfældet i ganske få tilfælde, men det vil afløse den meget turbulente situation, der har været omkring anbringelser, ved fødegangen, som er en meget voldsom oplevelse for familien, og hvor det måske stod klart, at barnet skulle anbringes efter fødslen.</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rykker tidspunktet for afgørelsen frem,</a:t>
            </a:r>
            <a:r>
              <a:rPr lang="da-DK" sz="1200" kern="1200" baseline="0" dirty="0" smtClean="0">
                <a:solidFill>
                  <a:schemeClr val="tx1"/>
                </a:solidFill>
                <a:effectLst/>
                <a:latin typeface="+mn-lt"/>
                <a:ea typeface="+mn-ea"/>
                <a:cs typeface="+mn-cs"/>
              </a:rPr>
              <a:t> så den</a:t>
            </a:r>
            <a:r>
              <a:rPr lang="da-DK" sz="1200" kern="1200" dirty="0" smtClean="0">
                <a:solidFill>
                  <a:schemeClr val="tx1"/>
                </a:solidFill>
                <a:effectLst/>
                <a:latin typeface="+mn-lt"/>
                <a:ea typeface="+mn-ea"/>
                <a:cs typeface="+mn-cs"/>
              </a:rPr>
              <a:t> kan træffes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op til 3 måneder før barnet fødes.</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Støtteperson og venskabsfamilie: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Man skal sikre sig, at børnene får tilbudt en støtteperson, når de er anbragt i en plejefamilie.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Som noget nyt, introducerer man nu også begrebet venskabsfamilie for de børn, som er på institutioner,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på det vi kalder børne- og ungehjem, som det hedder i barnets lov.</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Kommunen skal informere</a:t>
            </a:r>
            <a:r>
              <a:rPr lang="da-DK" sz="1200" kern="1200" baseline="0" dirty="0" smtClean="0">
                <a:solidFill>
                  <a:schemeClr val="tx1"/>
                </a:solidFill>
                <a:effectLst/>
                <a:latin typeface="+mn-lt"/>
                <a:ea typeface="+mn-ea"/>
                <a:cs typeface="+mn-cs"/>
              </a:rPr>
              <a:t> om muligheden for en venskabsfamilie. Formålet med en venskabsfamilie er at barnet eller den unge får en tilknytning til et mere familielignende netværk under anbringelse på institution. Venskabsfamilien skal ikke forveksles med aflastningsfamilier som vi kender dem fra serviceloven. </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Plejefamiliens</a:t>
            </a:r>
            <a:r>
              <a:rPr lang="da-DK" sz="1200" b="1" kern="1200" baseline="0" dirty="0" smtClean="0">
                <a:solidFill>
                  <a:schemeClr val="tx1"/>
                </a:solidFill>
                <a:effectLst/>
                <a:latin typeface="+mn-lt"/>
                <a:ea typeface="+mn-ea"/>
                <a:cs typeface="+mn-cs"/>
              </a:rPr>
              <a:t> mulighed for at anmode om vurdering: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B</a:t>
            </a:r>
            <a:r>
              <a:rPr lang="da-DK" sz="1200" kern="1200" dirty="0" smtClean="0">
                <a:solidFill>
                  <a:schemeClr val="tx1"/>
                </a:solidFill>
                <a:effectLst/>
                <a:latin typeface="+mn-lt"/>
                <a:ea typeface="+mn-ea"/>
                <a:cs typeface="+mn-cs"/>
              </a:rPr>
              <a:t>ørn</a:t>
            </a:r>
            <a:r>
              <a:rPr lang="da-DK" sz="1200" kern="1200" baseline="0" dirty="0" smtClean="0">
                <a:solidFill>
                  <a:schemeClr val="tx1"/>
                </a:solidFill>
                <a:effectLst/>
                <a:latin typeface="+mn-lt"/>
                <a:ea typeface="+mn-ea"/>
                <a:cs typeface="+mn-cs"/>
              </a:rPr>
              <a:t> under 10 år har ikke de samme klagemuligheder, som børn over 10 år har. Men </a:t>
            </a:r>
            <a:r>
              <a:rPr lang="da-DK" sz="1200" kern="1200" dirty="0" smtClean="0">
                <a:solidFill>
                  <a:schemeClr val="tx1"/>
                </a:solidFill>
                <a:effectLst/>
                <a:latin typeface="+mn-lt"/>
                <a:ea typeface="+mn-ea"/>
                <a:cs typeface="+mn-cs"/>
              </a:rPr>
              <a:t>er de anbragt i en plejefamilie, får plejefamilien mulighed for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at bede Ankestyrelsen om en </a:t>
            </a:r>
            <a:r>
              <a:rPr lang="da-DK" sz="1200" kern="1200" dirty="0" err="1" smtClean="0">
                <a:solidFill>
                  <a:schemeClr val="tx1"/>
                </a:solidFill>
                <a:effectLst/>
                <a:latin typeface="+mn-lt"/>
                <a:ea typeface="+mn-ea"/>
                <a:cs typeface="+mn-cs"/>
              </a:rPr>
              <a:t>second</a:t>
            </a:r>
            <a:r>
              <a:rPr lang="da-DK" sz="1200" kern="1200" dirty="0" smtClean="0">
                <a:solidFill>
                  <a:schemeClr val="tx1"/>
                </a:solidFill>
                <a:effectLst/>
                <a:latin typeface="+mn-lt"/>
                <a:ea typeface="+mn-ea"/>
                <a:cs typeface="+mn-cs"/>
              </a:rPr>
              <a:t> opinion, hvis et barn under 10 år skal skifte anbringelsessted, eller skal hjemgives, selvom</a:t>
            </a:r>
            <a:r>
              <a:rPr lang="da-DK" sz="1200" kern="1200" baseline="0" dirty="0" smtClean="0">
                <a:solidFill>
                  <a:schemeClr val="tx1"/>
                </a:solidFill>
                <a:effectLst/>
                <a:latin typeface="+mn-lt"/>
                <a:ea typeface="+mn-ea"/>
                <a:cs typeface="+mn-cs"/>
              </a:rPr>
              <a:t> forældre eller andre </a:t>
            </a:r>
            <a:r>
              <a:rPr lang="da-DK" sz="1200" kern="1200" dirty="0" smtClean="0">
                <a:solidFill>
                  <a:schemeClr val="tx1"/>
                </a:solidFill>
                <a:effectLst/>
                <a:latin typeface="+mn-lt"/>
                <a:ea typeface="+mn-ea"/>
                <a:cs typeface="+mn-cs"/>
              </a:rPr>
              <a:t>ikke har klaget over det. Her får Ankestyrelsen mulighed at gå ind og</a:t>
            </a:r>
            <a:r>
              <a:rPr lang="da-DK" sz="1200" kern="1200" baseline="0" dirty="0" smtClean="0">
                <a:solidFill>
                  <a:schemeClr val="tx1"/>
                </a:solidFill>
                <a:effectLst/>
                <a:latin typeface="+mn-lt"/>
                <a:ea typeface="+mn-ea"/>
                <a:cs typeface="+mn-cs"/>
              </a:rPr>
              <a:t> se</a:t>
            </a:r>
            <a:r>
              <a:rPr lang="da-DK" sz="1200" kern="1200" dirty="0" smtClean="0">
                <a:solidFill>
                  <a:schemeClr val="tx1"/>
                </a:solidFill>
                <a:effectLst/>
                <a:latin typeface="+mn-lt"/>
                <a:ea typeface="+mn-ea"/>
                <a:cs typeface="+mn-cs"/>
              </a:rPr>
              <a:t> på sagen</a:t>
            </a:r>
            <a:r>
              <a:rPr lang="da-DK" sz="1200" kern="1200" baseline="0" dirty="0" smtClean="0">
                <a:solidFill>
                  <a:schemeClr val="tx1"/>
                </a:solidFill>
                <a:effectLst/>
                <a:latin typeface="+mn-lt"/>
                <a:ea typeface="+mn-ea"/>
                <a:cs typeface="+mn-cs"/>
              </a:rPr>
              <a:t> og se,</a:t>
            </a:r>
            <a:r>
              <a:rPr lang="da-DK" sz="1200" kern="1200" dirty="0" smtClean="0">
                <a:solidFill>
                  <a:schemeClr val="tx1"/>
                </a:solidFill>
                <a:effectLst/>
                <a:latin typeface="+mn-lt"/>
                <a:ea typeface="+mn-ea"/>
                <a:cs typeface="+mn-cs"/>
              </a:rPr>
              <a:t> om de er enige i den afgørelse, eller om kommunen skal træffe ny afgørelse.</a:t>
            </a:r>
          </a:p>
          <a:p>
            <a:pPr marL="0" indent="0">
              <a:buFontTx/>
              <a:buNone/>
            </a:pPr>
            <a:endParaRPr lang="da-DK" sz="1200" kern="1200" dirty="0" smtClean="0">
              <a:solidFill>
                <a:schemeClr val="tx1"/>
              </a:solidFill>
              <a:effectLst/>
              <a:latin typeface="+mn-lt"/>
              <a:ea typeface="+mn-ea"/>
              <a:cs typeface="+mn-cs"/>
            </a:endParaRPr>
          </a:p>
          <a:p>
            <a:pPr marL="0" indent="0">
              <a:buFontTx/>
              <a:buNone/>
            </a:pPr>
            <a:r>
              <a:rPr lang="da-DK" sz="1200" b="1" kern="1200" dirty="0" smtClean="0">
                <a:solidFill>
                  <a:schemeClr val="tx1"/>
                </a:solidFill>
                <a:effectLst/>
                <a:latin typeface="+mn-lt"/>
                <a:ea typeface="+mn-ea"/>
                <a:cs typeface="+mn-cs"/>
              </a:rPr>
              <a:t>Børne-</a:t>
            </a:r>
            <a:r>
              <a:rPr lang="da-DK" sz="1200" b="1" kern="1200" baseline="0" dirty="0" smtClean="0">
                <a:solidFill>
                  <a:schemeClr val="tx1"/>
                </a:solidFill>
                <a:effectLst/>
                <a:latin typeface="+mn-lt"/>
                <a:ea typeface="+mn-ea"/>
                <a:cs typeface="+mn-cs"/>
              </a:rPr>
              <a:t> og ungeudvalgets underretningspligt: </a:t>
            </a: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Som</a:t>
            </a:r>
            <a:r>
              <a:rPr lang="da-DK" sz="1200" kern="1200" baseline="0" dirty="0" smtClean="0">
                <a:solidFill>
                  <a:schemeClr val="tx1"/>
                </a:solidFill>
                <a:effectLst/>
                <a:latin typeface="+mn-lt"/>
                <a:ea typeface="+mn-ea"/>
                <a:cs typeface="+mn-cs"/>
              </a:rPr>
              <a:t> noget nyt</a:t>
            </a:r>
            <a:r>
              <a:rPr lang="da-DK" sz="1200" kern="1200" dirty="0" smtClean="0">
                <a:solidFill>
                  <a:schemeClr val="tx1"/>
                </a:solidFill>
                <a:effectLst/>
                <a:latin typeface="+mn-lt"/>
                <a:ea typeface="+mn-ea"/>
                <a:cs typeface="+mn-cs"/>
              </a:rPr>
              <a:t> får</a:t>
            </a:r>
            <a:r>
              <a:rPr lang="da-DK" sz="1200" kern="1200" baseline="0" dirty="0" smtClean="0">
                <a:solidFill>
                  <a:schemeClr val="tx1"/>
                </a:solidFill>
                <a:effectLst/>
                <a:latin typeface="+mn-lt"/>
                <a:ea typeface="+mn-ea"/>
                <a:cs typeface="+mn-cs"/>
              </a:rPr>
              <a:t> børne- og ungeungeudvalget</a:t>
            </a:r>
            <a:r>
              <a:rPr lang="da-DK" sz="1200" kern="1200" dirty="0" smtClean="0">
                <a:solidFill>
                  <a:schemeClr val="tx1"/>
                </a:solidFill>
                <a:effectLst/>
                <a:latin typeface="+mn-lt"/>
                <a:ea typeface="+mn-ea"/>
                <a:cs typeface="+mn-cs"/>
              </a:rPr>
              <a:t> underretningspligt og</a:t>
            </a:r>
            <a:r>
              <a:rPr lang="da-DK" sz="1200" kern="1200" baseline="0" dirty="0" smtClean="0">
                <a:solidFill>
                  <a:schemeClr val="tx1"/>
                </a:solidFill>
                <a:effectLst/>
                <a:latin typeface="+mn-lt"/>
                <a:ea typeface="+mn-ea"/>
                <a:cs typeface="+mn-cs"/>
              </a:rPr>
              <a:t> kan underrette Ankestyrelsen</a:t>
            </a:r>
            <a:r>
              <a:rPr lang="da-DK" sz="1200" kern="1200" dirty="0" smtClean="0">
                <a:solidFill>
                  <a:schemeClr val="tx1"/>
                </a:solidFill>
                <a:effectLst/>
                <a:latin typeface="+mn-lt"/>
                <a:ea typeface="+mn-ea"/>
                <a:cs typeface="+mn-cs"/>
              </a:rPr>
              <a:t>, hvis man</a:t>
            </a:r>
            <a:r>
              <a:rPr lang="da-DK" sz="1200" kern="1200" baseline="0" dirty="0" smtClean="0">
                <a:solidFill>
                  <a:schemeClr val="tx1"/>
                </a:solidFill>
                <a:effectLst/>
                <a:latin typeface="+mn-lt"/>
                <a:ea typeface="+mn-ea"/>
                <a:cs typeface="+mn-cs"/>
              </a:rPr>
              <a:t> i</a:t>
            </a:r>
            <a:r>
              <a:rPr lang="da-DK" sz="1200" kern="1200" dirty="0" smtClean="0">
                <a:solidFill>
                  <a:schemeClr val="tx1"/>
                </a:solidFill>
                <a:effectLst/>
                <a:latin typeface="+mn-lt"/>
                <a:ea typeface="+mn-ea"/>
                <a:cs typeface="+mn-cs"/>
              </a:rPr>
              <a:t> børne- og ungeudvalget tænker,</a:t>
            </a:r>
            <a:r>
              <a:rPr lang="da-DK" sz="1200" kern="1200" baseline="0" dirty="0" smtClean="0">
                <a:solidFill>
                  <a:schemeClr val="tx1"/>
                </a:solidFill>
                <a:effectLst/>
                <a:latin typeface="+mn-lt"/>
                <a:ea typeface="+mn-ea"/>
                <a:cs typeface="+mn-cs"/>
              </a:rPr>
              <a:t> at</a:t>
            </a:r>
            <a:r>
              <a:rPr lang="da-DK" sz="1200" kern="1200" dirty="0" smtClean="0">
                <a:solidFill>
                  <a:schemeClr val="tx1"/>
                </a:solidFill>
                <a:effectLst/>
                <a:latin typeface="+mn-lt"/>
                <a:ea typeface="+mn-ea"/>
                <a:cs typeface="+mn-cs"/>
              </a:rPr>
              <a:t> forvaltningen ikke i fornøden grad har forklaret, hvorfor søskende under 15 år ikke også indstilles til anbringelse</a:t>
            </a:r>
            <a:r>
              <a:rPr lang="da-DK" sz="1200" kern="1200" baseline="0" dirty="0" smtClean="0">
                <a:solidFill>
                  <a:schemeClr val="tx1"/>
                </a:solidFill>
                <a:effectLst/>
                <a:latin typeface="+mn-lt"/>
                <a:ea typeface="+mn-ea"/>
                <a:cs typeface="+mn-cs"/>
              </a:rPr>
              <a:t> uden samtykke</a:t>
            </a:r>
            <a:r>
              <a:rPr lang="da-DK" sz="1200" kern="1200" dirty="0" smtClean="0">
                <a:solidFill>
                  <a:schemeClr val="tx1"/>
                </a:solidFill>
                <a:effectLst/>
                <a:latin typeface="+mn-lt"/>
                <a:ea typeface="+mn-ea"/>
                <a:cs typeface="+mn-cs"/>
              </a:rPr>
              <a:t>. Af</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 51 stk. 3 og 4 fremgår det:</a:t>
            </a:r>
          </a:p>
          <a:p>
            <a:pPr lvl="1"/>
            <a:endParaRPr lang="da-DK" sz="1200" b="0" i="1" kern="1200" dirty="0" smtClean="0">
              <a:solidFill>
                <a:schemeClr val="tx1"/>
              </a:solidFill>
              <a:effectLst/>
              <a:latin typeface="+mn-lt"/>
              <a:ea typeface="+mn-ea"/>
              <a:cs typeface="+mn-cs"/>
            </a:endParaRPr>
          </a:p>
          <a:p>
            <a:pPr lvl="1"/>
            <a:r>
              <a:rPr lang="da-DK" sz="1200" b="0" i="1" kern="1200" dirty="0" smtClean="0">
                <a:solidFill>
                  <a:schemeClr val="tx1"/>
                </a:solidFill>
                <a:effectLst/>
                <a:latin typeface="+mn-lt"/>
                <a:ea typeface="+mn-ea"/>
                <a:cs typeface="+mn-cs"/>
              </a:rPr>
              <a:t>Hvis indstillingen efter stk. 1 er begrundet helt eller delvis i omsorgssvigt, vold eller overgreb og forvaltningen ikke påtænker at indstille til børne- og ungeudvalget, at barnets eller den unges søskende i husstanden under 15 år anbringes uden for hjemmet, skal indstillingen indeholde en begrundelse herfor. Begrundelsen skal indeholde en beskrivelse af, hvilken støtte som igangsættes for barnets søskende og familien.</a:t>
            </a:r>
          </a:p>
          <a:p>
            <a:pPr lvl="1"/>
            <a:r>
              <a:rPr lang="da-DK" sz="1200" b="0" i="1" kern="1200" dirty="0" smtClean="0">
                <a:solidFill>
                  <a:schemeClr val="tx1"/>
                </a:solidFill>
                <a:effectLst/>
                <a:latin typeface="+mn-lt"/>
                <a:ea typeface="+mn-ea"/>
                <a:cs typeface="+mn-cs"/>
              </a:rPr>
              <a:t>Stk. 4. Finder børne- og ungeudvalget, at begrundelsen for ikke at anbringe én eller flere søskende under 15 år giver anledning til bekymring for, om konkrete søskende får tilstrækkelig hjælp og støtte, skal børne- og ungeudvalget underrette Ankestyrelsen.</a:t>
            </a:r>
          </a:p>
          <a:p>
            <a:endParaRPr lang="da-DK" sz="1200" kern="1200" dirty="0" smtClean="0">
              <a:solidFill>
                <a:schemeClr val="tx1"/>
              </a:solidFill>
              <a:effectLst/>
              <a:latin typeface="+mn-lt"/>
              <a:ea typeface="+mn-ea"/>
              <a:cs typeface="+mn-cs"/>
            </a:endParaRPr>
          </a:p>
          <a:p>
            <a:pPr marL="0" indent="0">
              <a:buFontTx/>
              <a:buNone/>
            </a:pPr>
            <a:endParaRPr lang="da-DK" sz="1200" kern="1200" dirty="0" smtClean="0">
              <a:solidFill>
                <a:schemeClr val="tx2">
                  <a:lumMod val="40000"/>
                  <a:lumOff val="60000"/>
                </a:schemeClr>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Kommunalbestyrelsens underretningspligt:</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Med barnets</a:t>
            </a:r>
            <a:r>
              <a:rPr lang="da-DK" sz="1200" kern="1200" baseline="0" dirty="0" smtClean="0">
                <a:solidFill>
                  <a:schemeClr val="tx1"/>
                </a:solidFill>
                <a:effectLst/>
                <a:latin typeface="+mn-lt"/>
                <a:ea typeface="+mn-ea"/>
                <a:cs typeface="+mn-cs"/>
              </a:rPr>
              <a:t> lov følger også</a:t>
            </a:r>
            <a:r>
              <a:rPr lang="da-DK" sz="1200" kern="1200" dirty="0" smtClean="0">
                <a:solidFill>
                  <a:schemeClr val="tx1"/>
                </a:solidFill>
                <a:effectLst/>
                <a:latin typeface="+mn-lt"/>
                <a:ea typeface="+mn-ea"/>
                <a:cs typeface="+mn-cs"/>
              </a:rPr>
              <a:t> en obligatorisk underretningspligt fra</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forvaltningen</a:t>
            </a:r>
            <a:r>
              <a:rPr lang="da-DK" sz="1200" kern="1200" baseline="0" dirty="0" smtClean="0">
                <a:solidFill>
                  <a:schemeClr val="tx1"/>
                </a:solidFill>
                <a:effectLst/>
                <a:latin typeface="+mn-lt"/>
                <a:ea typeface="+mn-ea"/>
                <a:cs typeface="+mn-cs"/>
              </a:rPr>
              <a:t> til Ankestyrelsen. Det er i de tilfælde, hvor </a:t>
            </a:r>
            <a:r>
              <a:rPr lang="da-DK" sz="1200" kern="1200" dirty="0" smtClean="0">
                <a:solidFill>
                  <a:schemeClr val="tx1"/>
                </a:solidFill>
                <a:effectLst/>
                <a:latin typeface="+mn-lt"/>
                <a:ea typeface="+mn-ea"/>
                <a:cs typeface="+mn-cs"/>
              </a:rPr>
              <a:t>afgørelser i børne- og ungeudvalget ikke</a:t>
            </a:r>
            <a:r>
              <a:rPr lang="da-DK" sz="1200" kern="1200" baseline="0" dirty="0" smtClean="0">
                <a:solidFill>
                  <a:schemeClr val="tx1"/>
                </a:solidFill>
                <a:effectLst/>
                <a:latin typeface="+mn-lt"/>
                <a:ea typeface="+mn-ea"/>
                <a:cs typeface="+mn-cs"/>
              </a:rPr>
              <a:t> er i overensstemmelse med forvaltningens intention med indstilling. Fx i sager hvor børne- og ungeudvalget ikke træffer afgørelse om, </a:t>
            </a:r>
            <a:r>
              <a:rPr lang="da-DK" sz="1200" kern="1200" dirty="0" smtClean="0">
                <a:solidFill>
                  <a:schemeClr val="tx1"/>
                </a:solidFill>
                <a:effectLst/>
                <a:latin typeface="+mn-lt"/>
                <a:ea typeface="+mn-ea"/>
                <a:cs typeface="+mn-cs"/>
              </a:rPr>
              <a:t>at et barn skal anbringes uden for hjemmet. </a:t>
            </a: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12</a:t>
            </a:fld>
            <a:endParaRPr lang="da-DK" dirty="0"/>
          </a:p>
        </p:txBody>
      </p:sp>
    </p:spTree>
    <p:extLst>
      <p:ext uri="{BB962C8B-B14F-4D97-AF65-F5344CB8AC3E}">
        <p14:creationId xmlns:p14="http://schemas.microsoft.com/office/powerpoint/2010/main" val="394612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kern="1200" dirty="0" smtClean="0">
                <a:solidFill>
                  <a:schemeClr val="tx1"/>
                </a:solidFill>
                <a:effectLst/>
                <a:latin typeface="+mn-lt"/>
                <a:ea typeface="+mn-ea"/>
                <a:cs typeface="+mn-cs"/>
              </a:rPr>
              <a:t>Permanent anbringelse: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Videreført anbringelse kommer til at hedde permanent anbringelse. Børn over 10 år ret til at anmode om at blive permanent anbragt. Hvis kommunalbestyrelsen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modtager en anmodning, skal de vurdere, om det vil være til barnets bedste, at der udarbejdes en indstilling til børne- og ungeudvalget om permanent anbringelse. Hvis der udarbejdes en indstilling, kan børne- og ungeudvalget træffe afgørelse, selvom barnet eller den unge ikke har været anbragt i 3 år.</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Adoption,</a:t>
            </a:r>
            <a:r>
              <a:rPr lang="da-DK" sz="1200" b="1" kern="1200" baseline="0" dirty="0" smtClean="0">
                <a:solidFill>
                  <a:schemeClr val="tx1"/>
                </a:solidFill>
                <a:effectLst/>
                <a:latin typeface="+mn-lt"/>
                <a:ea typeface="+mn-ea"/>
                <a:cs typeface="+mn-cs"/>
              </a:rPr>
              <a:t> inden barnet er født: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Loven giver mulighed</a:t>
            </a:r>
            <a:r>
              <a:rPr lang="da-DK" sz="1200" kern="1200" baseline="0" dirty="0" smtClean="0">
                <a:solidFill>
                  <a:schemeClr val="tx1"/>
                </a:solidFill>
                <a:effectLst/>
                <a:latin typeface="+mn-lt"/>
                <a:ea typeface="+mn-ea"/>
                <a:cs typeface="+mn-cs"/>
              </a:rPr>
              <a:t> for</a:t>
            </a:r>
            <a:r>
              <a:rPr lang="da-DK" sz="1200" kern="1200" dirty="0" smtClean="0">
                <a:solidFill>
                  <a:schemeClr val="tx1"/>
                </a:solidFill>
                <a:effectLst/>
                <a:latin typeface="+mn-lt"/>
                <a:ea typeface="+mn-ea"/>
                <a:cs typeface="+mn-cs"/>
              </a:rPr>
              <a:t> afgørelse om adoption uden samtykke, før barnet er født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 </a:t>
            </a:r>
          </a:p>
          <a:p>
            <a:endParaRPr lang="da-DK" baseline="0"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13</a:t>
            </a:fld>
            <a:endParaRPr lang="da-DK" dirty="0"/>
          </a:p>
        </p:txBody>
      </p:sp>
    </p:spTree>
    <p:extLst>
      <p:ext uri="{BB962C8B-B14F-4D97-AF65-F5344CB8AC3E}">
        <p14:creationId xmlns:p14="http://schemas.microsoft.com/office/powerpoint/2010/main" val="85857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er vigtigt at gøre opmærksom på, at de almindelige forvaltningsretlige regler stadigvæk gælder. Krav om </a:t>
            </a:r>
            <a:r>
              <a:rPr lang="da-DK" sz="1200" kern="1200" dirty="0" err="1" smtClean="0">
                <a:solidFill>
                  <a:schemeClr val="tx1"/>
                </a:solidFill>
                <a:effectLst/>
                <a:latin typeface="+mn-lt"/>
                <a:ea typeface="+mn-ea"/>
                <a:cs typeface="+mn-cs"/>
              </a:rPr>
              <a:t>sagsoplysning</a:t>
            </a:r>
            <a:r>
              <a:rPr lang="da-DK" sz="1200" kern="1200" dirty="0" smtClean="0">
                <a:solidFill>
                  <a:schemeClr val="tx1"/>
                </a:solidFill>
                <a:effectLst/>
                <a:latin typeface="+mn-lt"/>
                <a:ea typeface="+mn-ea"/>
                <a:cs typeface="+mn-cs"/>
              </a:rPr>
              <a:t> og notatpligt,</a:t>
            </a:r>
            <a:r>
              <a:rPr lang="da-DK" sz="1200" kern="1200" baseline="0" dirty="0" smtClean="0">
                <a:solidFill>
                  <a:schemeClr val="tx1"/>
                </a:solidFill>
                <a:effectLst/>
                <a:latin typeface="+mn-lt"/>
                <a:ea typeface="+mn-ea"/>
                <a:cs typeface="+mn-cs"/>
              </a:rPr>
              <a:t> partshøring og begrundelse samt klagevejledning.</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I forbindelse med planlægning af </a:t>
            </a:r>
            <a:r>
              <a:rPr lang="da-DK" sz="1200" kern="1200" dirty="0" smtClean="0">
                <a:solidFill>
                  <a:schemeClr val="tx1"/>
                </a:solidFill>
                <a:effectLst/>
                <a:latin typeface="+mn-lt"/>
                <a:ea typeface="+mn-ea"/>
                <a:cs typeface="+mn-cs"/>
              </a:rPr>
              <a:t>efteruddannelse og opkvalificering er det vigtigt at prioritere og tænke ind,</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at børne- og ungerådgiverne skal</a:t>
            </a:r>
            <a:r>
              <a:rPr lang="da-DK" sz="1200" kern="1200" baseline="0" dirty="0" smtClean="0">
                <a:solidFill>
                  <a:schemeClr val="tx1"/>
                </a:solidFill>
                <a:effectLst/>
                <a:latin typeface="+mn-lt"/>
                <a:ea typeface="+mn-ea"/>
                <a:cs typeface="+mn-cs"/>
              </a:rPr>
              <a:t> være </a:t>
            </a:r>
            <a:r>
              <a:rPr lang="da-DK" sz="1200" kern="1200" dirty="0" smtClean="0">
                <a:solidFill>
                  <a:schemeClr val="tx1"/>
                </a:solidFill>
                <a:effectLst/>
                <a:latin typeface="+mn-lt"/>
                <a:ea typeface="+mn-ea"/>
                <a:cs typeface="+mn-cs"/>
              </a:rPr>
              <a:t>lige så fagligt velfunderede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i forhold til de forvaltningsretlige bestemmelser om notatpligt, partshøring, begrundelse og klagevejledning</a:t>
            </a:r>
            <a:r>
              <a:rPr lang="da-DK" sz="1200" kern="1200" baseline="0" dirty="0" smtClean="0">
                <a:solidFill>
                  <a:schemeClr val="tx1"/>
                </a:solidFill>
                <a:effectLst/>
                <a:latin typeface="+mn-lt"/>
                <a:ea typeface="+mn-ea"/>
                <a:cs typeface="+mn-cs"/>
              </a:rPr>
              <a:t> som i bestemmelserne i barnets lov.</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14</a:t>
            </a:fld>
            <a:endParaRPr lang="da-DK" dirty="0"/>
          </a:p>
        </p:txBody>
      </p:sp>
    </p:spTree>
    <p:extLst>
      <p:ext uri="{BB962C8B-B14F-4D97-AF65-F5344CB8AC3E}">
        <p14:creationId xmlns:p14="http://schemas.microsoft.com/office/powerpoint/2010/main" val="3372266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ato 3"/>
          <p:cNvSpPr>
            <a:spLocks noGrp="1"/>
          </p:cNvSpPr>
          <p:nvPr>
            <p:ph type="dt" idx="10"/>
          </p:nvPr>
        </p:nvSpPr>
        <p:spPr/>
        <p:txBody>
          <a:bodyPr/>
          <a:lstStyle/>
          <a:p>
            <a:fld id="{FF2FBCE5-790C-4539-8931-7FC67E3BCD97}"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15</a:t>
            </a:fld>
            <a:endParaRPr lang="da-DK" dirty="0"/>
          </a:p>
        </p:txBody>
      </p:sp>
    </p:spTree>
    <p:extLst>
      <p:ext uri="{BB962C8B-B14F-4D97-AF65-F5344CB8AC3E}">
        <p14:creationId xmlns:p14="http://schemas.microsoft.com/office/powerpoint/2010/main" val="1059814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baseline="0" dirty="0" smtClean="0"/>
              <a:t>Stikord:</a:t>
            </a:r>
          </a:p>
          <a:p>
            <a:endParaRPr lang="da-DK" b="1"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kern="1200" dirty="0" smtClean="0">
                <a:solidFill>
                  <a:schemeClr val="tx1"/>
                </a:solidFill>
                <a:effectLst/>
                <a:latin typeface="+mn-lt"/>
                <a:ea typeface="+mn-ea"/>
                <a:cs typeface="+mn-cs"/>
              </a:rPr>
              <a:t>I midten af trekanten ses centrale fokusområder i loven. Trekantens sider </a:t>
            </a:r>
            <a:r>
              <a:rPr lang="da-DK" sz="1200" kern="1200" dirty="0" smtClean="0">
                <a:solidFill>
                  <a:schemeClr val="tx1"/>
                </a:solidFill>
                <a:effectLst/>
                <a:latin typeface="+mn-lt"/>
                <a:ea typeface="+mn-ea"/>
                <a:cs typeface="+mn-cs"/>
              </a:rPr>
              <a:t>viser de faktorer, som har afgørende betydning for, om forandringer kan ske. Hvilke organisatoriske, ledelsesmæssige og kompetencemæssige tiltag er</a:t>
            </a:r>
            <a:r>
              <a:rPr lang="da-DK" sz="1200" kern="1200" baseline="0" dirty="0" smtClean="0">
                <a:solidFill>
                  <a:schemeClr val="tx1"/>
                </a:solidFill>
                <a:effectLst/>
                <a:latin typeface="+mn-lt"/>
                <a:ea typeface="+mn-ea"/>
                <a:cs typeface="+mn-cs"/>
              </a:rPr>
              <a:t> nødvendige for </a:t>
            </a:r>
            <a:r>
              <a:rPr lang="da-DK" sz="1200" kern="1200" dirty="0" smtClean="0">
                <a:solidFill>
                  <a:schemeClr val="tx1"/>
                </a:solidFill>
                <a:effectLst/>
                <a:latin typeface="+mn-lt"/>
                <a:ea typeface="+mn-ea"/>
                <a:cs typeface="+mn-cs"/>
              </a:rPr>
              <a:t>at sikre, at lovens bestemmelser fører til den ønskede udvikling for børn og unge med behov for støtte? Og er der særlige drivkræfter vi</a:t>
            </a:r>
            <a:r>
              <a:rPr lang="da-DK" sz="1200" kern="1200" baseline="0" dirty="0" smtClean="0">
                <a:solidFill>
                  <a:schemeClr val="tx1"/>
                </a:solidFill>
                <a:effectLst/>
                <a:latin typeface="+mn-lt"/>
                <a:ea typeface="+mn-ea"/>
                <a:cs typeface="+mn-cs"/>
              </a:rPr>
              <a:t> skal udnytte - og barrierer vi skal imødegå?</a:t>
            </a: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endParaRPr lang="da-DK" b="1" i="0" baseline="0" dirty="0" smtClean="0"/>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Implementeringen af en ny lov hovedlov som barnets lov giver anledning til at drøfte nuværende praksis og ønsker for fremtiden. Hvordan sikres ledelsesmæssige</a:t>
            </a:r>
            <a:r>
              <a:rPr lang="da-DK" sz="1200" kern="1200" baseline="0" dirty="0" smtClean="0">
                <a:solidFill>
                  <a:schemeClr val="tx1"/>
                </a:solidFill>
                <a:effectLst/>
                <a:latin typeface="+mn-lt"/>
                <a:ea typeface="+mn-ea"/>
                <a:cs typeface="+mn-cs"/>
              </a:rPr>
              <a:t> og organisatoriske rammer, som hjælper forandringer på vej og kompetencer, som</a:t>
            </a:r>
            <a:r>
              <a:rPr lang="da-DK" sz="1200" kern="1200" dirty="0" smtClean="0">
                <a:solidFill>
                  <a:schemeClr val="tx1"/>
                </a:solidFill>
                <a:effectLst/>
                <a:latin typeface="+mn-lt"/>
                <a:ea typeface="+mn-ea"/>
                <a:cs typeface="+mn-cs"/>
              </a:rPr>
              <a:t> sikrer kvaliteten i</a:t>
            </a:r>
            <a:r>
              <a:rPr lang="da-DK" sz="1200" kern="1200" baseline="0" dirty="0" smtClean="0">
                <a:solidFill>
                  <a:schemeClr val="tx1"/>
                </a:solidFill>
                <a:effectLst/>
                <a:latin typeface="+mn-lt"/>
                <a:ea typeface="+mn-ea"/>
                <a:cs typeface="+mn-cs"/>
              </a:rPr>
              <a:t> indsatsen?</a:t>
            </a:r>
          </a:p>
          <a:p>
            <a:pPr marL="628650" lvl="1" indent="-171450">
              <a:buFont typeface="Arial" panose="020B0604020202020204" pitchFamily="34" charset="0"/>
              <a:buChar char="•"/>
            </a:pPr>
            <a:endParaRPr lang="da-DK" b="1" i="0" baseline="0" dirty="0" smtClean="0"/>
          </a:p>
          <a:p>
            <a:pPr marL="0" indent="0">
              <a:buFont typeface="Arial" panose="020B0604020202020204" pitchFamily="34" charset="0"/>
              <a:buNone/>
            </a:pPr>
            <a:endParaRPr lang="da-DK" b="1" i="0" baseline="0" dirty="0" smtClean="0"/>
          </a:p>
          <a:p>
            <a:pPr marL="0" indent="0">
              <a:buFont typeface="Arial" panose="020B0604020202020204" pitchFamily="34" charset="0"/>
              <a:buNone/>
            </a:pPr>
            <a:endParaRPr lang="da-DK" b="1" i="0" baseline="0" dirty="0" smtClean="0"/>
          </a:p>
          <a:p>
            <a:pPr marL="0" indent="0">
              <a:buFont typeface="Arial" panose="020B0604020202020204" pitchFamily="34" charset="0"/>
              <a:buNone/>
            </a:pPr>
            <a:endParaRPr lang="da-DK" b="0" i="0" baseline="0" dirty="0" smtClean="0"/>
          </a:p>
          <a:p>
            <a:pPr marL="0" indent="0">
              <a:buFont typeface="Arial" panose="020B0604020202020204" pitchFamily="34" charset="0"/>
              <a:buNone/>
            </a:pPr>
            <a:endParaRPr lang="da-DK" b="1" i="0" baseline="0" dirty="0" smtClean="0"/>
          </a:p>
          <a:p>
            <a:endParaRPr lang="da-DK" i="0" baseline="0" dirty="0" smtClean="0"/>
          </a:p>
          <a:p>
            <a:endParaRPr lang="da-DK"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16</a:t>
            </a:fld>
            <a:endParaRPr lang="da-DK" dirty="0"/>
          </a:p>
        </p:txBody>
      </p:sp>
    </p:spTree>
    <p:extLst>
      <p:ext uri="{BB962C8B-B14F-4D97-AF65-F5344CB8AC3E}">
        <p14:creationId xmlns:p14="http://schemas.microsoft.com/office/powerpoint/2010/main" val="294412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baseline="0" dirty="0" smtClean="0"/>
              <a:t>Stikord:</a:t>
            </a:r>
          </a:p>
          <a:p>
            <a:endParaRPr lang="da-DK" b="1"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baseline="0" dirty="0" smtClean="0">
                <a:solidFill>
                  <a:schemeClr val="tx1"/>
                </a:solidFill>
                <a:latin typeface="+mn-lt"/>
                <a:ea typeface="+mn-ea"/>
                <a:cs typeface="+mn-cs"/>
              </a:rPr>
              <a:t>Inspiration til overordnede spørgsmål om rammer, som understøtter implementeringen af barnets lov i egen kommune. Tilpas spørgsmål til egen organisation.</a:t>
            </a:r>
          </a:p>
          <a:p>
            <a:r>
              <a:rPr lang="da-DK" sz="1200" b="0" i="0" u="none" strike="noStrike" kern="1200" baseline="0" dirty="0" smtClean="0">
                <a:solidFill>
                  <a:schemeClr val="tx1"/>
                </a:solidFill>
                <a:latin typeface="+mn-lt"/>
                <a:ea typeface="+mn-ea"/>
                <a:cs typeface="+mn-cs"/>
              </a:rPr>
              <a:t>	</a:t>
            </a:r>
            <a:endParaRPr lang="da-DK" dirty="0" smtClean="0"/>
          </a:p>
          <a:p>
            <a:endParaRPr lang="da-DK"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17</a:t>
            </a:fld>
            <a:endParaRPr lang="da-DK" dirty="0"/>
          </a:p>
        </p:txBody>
      </p:sp>
    </p:spTree>
    <p:extLst>
      <p:ext uri="{BB962C8B-B14F-4D97-AF65-F5344CB8AC3E}">
        <p14:creationId xmlns:p14="http://schemas.microsoft.com/office/powerpoint/2010/main" val="3097483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smtClean="0"/>
              <a:t>Barnets eller den unges perspektiv, ønsker, indflydelse og flere rettigheder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a:t>
            </a:r>
            <a:r>
              <a:rPr lang="da-DK" sz="1200" kern="1200" baseline="0" dirty="0" smtClean="0">
                <a:solidFill>
                  <a:schemeClr val="tx1"/>
                </a:solidFill>
                <a:effectLst/>
                <a:latin typeface="+mn-lt"/>
                <a:ea typeface="+mn-ea"/>
                <a:cs typeface="+mn-cs"/>
              </a:rPr>
              <a:t> skal sættes</a:t>
            </a:r>
            <a:r>
              <a:rPr lang="da-DK" sz="1200" kern="1200" dirty="0" smtClean="0">
                <a:solidFill>
                  <a:schemeClr val="tx1"/>
                </a:solidFill>
                <a:effectLst/>
                <a:latin typeface="+mn-lt"/>
                <a:ea typeface="+mn-ea"/>
                <a:cs typeface="+mn-cs"/>
              </a:rPr>
              <a:t> lys på inddragelse af børn og unge</a:t>
            </a:r>
            <a:r>
              <a:rPr lang="da-DK" sz="1200" kern="1200" baseline="0" dirty="0" smtClean="0">
                <a:solidFill>
                  <a:schemeClr val="tx1"/>
                </a:solidFill>
                <a:effectLst/>
                <a:latin typeface="+mn-lt"/>
                <a:ea typeface="+mn-ea"/>
                <a:cs typeface="+mn-cs"/>
              </a:rPr>
              <a:t> samt deres rettigheder,</a:t>
            </a:r>
            <a:r>
              <a:rPr lang="da-DK" sz="1200" kern="1200" dirty="0" smtClean="0">
                <a:solidFill>
                  <a:schemeClr val="tx1"/>
                </a:solidFill>
                <a:effectLst/>
                <a:latin typeface="+mn-lt"/>
                <a:ea typeface="+mn-ea"/>
                <a:cs typeface="+mn-cs"/>
              </a:rPr>
              <a:t> da det er et hovedfokus</a:t>
            </a:r>
            <a:r>
              <a:rPr lang="da-DK" sz="1200" kern="1200" baseline="0" dirty="0" smtClean="0">
                <a:solidFill>
                  <a:schemeClr val="tx1"/>
                </a:solidFill>
                <a:effectLst/>
                <a:latin typeface="+mn-lt"/>
                <a:ea typeface="+mn-ea"/>
                <a:cs typeface="+mn-cs"/>
              </a:rPr>
              <a:t> for intentionerne med barnets lov. Der er et politisk ønske om, at inddragelsespraksis i landets kommuner skal styrkes og skal ske på andre måder.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Inddragelse af børn, unge og familier er essentielt for at skabe effekt og</a:t>
            </a:r>
            <a:r>
              <a:rPr lang="da-DK" sz="1200" kern="1200" baseline="0" dirty="0" smtClean="0">
                <a:solidFill>
                  <a:schemeClr val="tx1"/>
                </a:solidFill>
                <a:effectLst/>
                <a:latin typeface="+mn-lt"/>
                <a:ea typeface="+mn-ea"/>
                <a:cs typeface="+mn-cs"/>
              </a:rPr>
              <a:t> sikre barnets eller den unges ejerskabsfølelse i </a:t>
            </a:r>
            <a:r>
              <a:rPr lang="da-DK" sz="1200" kern="1200" dirty="0" smtClean="0">
                <a:solidFill>
                  <a:schemeClr val="tx1"/>
                </a:solidFill>
                <a:effectLst/>
                <a:latin typeface="+mn-lt"/>
                <a:ea typeface="+mn-ea"/>
                <a:cs typeface="+mn-cs"/>
              </a:rPr>
              <a:t>sagsbehandlingen. Børn og unge skal fremadrettet ikke kun</a:t>
            </a:r>
            <a:r>
              <a:rPr lang="da-DK" sz="1200" kern="1200" baseline="0" dirty="0" smtClean="0">
                <a:solidFill>
                  <a:schemeClr val="tx1"/>
                </a:solidFill>
                <a:effectLst/>
                <a:latin typeface="+mn-lt"/>
                <a:ea typeface="+mn-ea"/>
                <a:cs typeface="+mn-cs"/>
              </a:rPr>
              <a:t> inddrages på faste tidspunkter, som det kendes fra serviceloven med fastlagte børnesamtaler. Der skal være løbende kontakt mellem rådgiver og barnet eller den unge undervejs i hele sagsforløbet fra start til slut. Barnets eller den unges perspektiver skal være styrende for sagsbehandlingen.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baseline="0" dirty="0" smtClean="0">
                <a:solidFill>
                  <a:schemeClr val="tx1"/>
                </a:solidFill>
                <a:effectLst/>
                <a:latin typeface="+mn-lt"/>
                <a:ea typeface="+mn-ea"/>
                <a:cs typeface="+mn-cs"/>
              </a:rPr>
              <a:t>Metodemæssigt er der ikke faste formater på, hvordan inddragelsen skal foregå, men den skal foregå.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Det er </a:t>
            </a:r>
            <a:r>
              <a:rPr lang="da-DK" sz="1200" u="sng" kern="1200" dirty="0" smtClean="0">
                <a:solidFill>
                  <a:schemeClr val="tx1"/>
                </a:solidFill>
                <a:effectLst/>
                <a:latin typeface="+mn-lt"/>
                <a:ea typeface="+mn-ea"/>
                <a:cs typeface="+mn-cs"/>
              </a:rPr>
              <a:t>ikke</a:t>
            </a:r>
            <a:r>
              <a:rPr lang="da-DK" sz="1200" u="none" kern="120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tiltrækkeligt</a:t>
            </a:r>
            <a:r>
              <a:rPr lang="da-DK" sz="1200" kern="1200" baseline="0" dirty="0" smtClean="0">
                <a:solidFill>
                  <a:schemeClr val="tx1"/>
                </a:solidFill>
                <a:effectLst/>
                <a:latin typeface="+mn-lt"/>
                <a:ea typeface="+mn-ea"/>
                <a:cs typeface="+mn-cs"/>
              </a:rPr>
              <a:t> blot at notere børnenes og de unges perspektiver og ønsker i sagen – det skal være tydeligt, at deres holdninger og synspunkter er styrende for sagsbehandlingen, uden at de bliver ansvarliggjort for sagens beslutninger.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Når børn og unge bliver lyttet til, styrkes deres rettigheder, og sandsynligheden for, at myndighedsforvaltningen iværksætter den rigtige støtte</a:t>
            </a:r>
            <a:r>
              <a:rPr lang="da-DK" sz="1200" kern="1200" baseline="0" dirty="0" smtClean="0">
                <a:solidFill>
                  <a:schemeClr val="tx1"/>
                </a:solidFill>
                <a:effectLst/>
                <a:latin typeface="+mn-lt"/>
                <a:ea typeface="+mn-ea"/>
                <a:cs typeface="+mn-cs"/>
              </a:rPr>
              <a:t> øges.</a:t>
            </a:r>
            <a:r>
              <a:rPr lang="da-DK" sz="1200" kern="1200" dirty="0" smtClean="0">
                <a:solidFill>
                  <a:schemeClr val="tx1"/>
                </a:solidFill>
                <a:effectLst/>
                <a:latin typeface="+mn-lt"/>
                <a:ea typeface="+mn-ea"/>
                <a:cs typeface="+mn-cs"/>
              </a:rPr>
              <a:t> </a:t>
            </a:r>
            <a:r>
              <a:rPr lang="da-DK" sz="1200" kern="1200" baseline="0" dirty="0" smtClean="0">
                <a:solidFill>
                  <a:schemeClr val="tx1"/>
                </a:solidFill>
                <a:effectLst/>
                <a:latin typeface="+mn-lt"/>
                <a:ea typeface="+mn-ea"/>
                <a:cs typeface="+mn-cs"/>
              </a:rPr>
              <a:t>Der er m</a:t>
            </a:r>
            <a:r>
              <a:rPr lang="da-DK" sz="1200" kern="1200" dirty="0" smtClean="0">
                <a:solidFill>
                  <a:schemeClr val="tx1"/>
                </a:solidFill>
                <a:effectLst/>
                <a:latin typeface="+mn-lt"/>
                <a:ea typeface="+mn-ea"/>
                <a:cs typeface="+mn-cs"/>
              </a:rPr>
              <a:t>ed barnets lov lagt op til, at det skal ske i endnu højere grad, så det bliver endnu mere tydeligt, hvilke ønsker og perspektiver barnet</a:t>
            </a:r>
            <a:r>
              <a:rPr lang="da-DK" sz="1200" kern="1200" baseline="0" dirty="0" smtClean="0">
                <a:solidFill>
                  <a:schemeClr val="tx1"/>
                </a:solidFill>
                <a:effectLst/>
                <a:latin typeface="+mn-lt"/>
                <a:ea typeface="+mn-ea"/>
                <a:cs typeface="+mn-cs"/>
              </a:rPr>
              <a:t> eller </a:t>
            </a:r>
            <a:r>
              <a:rPr lang="da-DK" sz="1200" kern="1200" dirty="0" smtClean="0">
                <a:solidFill>
                  <a:schemeClr val="tx1"/>
                </a:solidFill>
                <a:effectLst/>
                <a:latin typeface="+mn-lt"/>
                <a:ea typeface="+mn-ea"/>
                <a:cs typeface="+mn-cs"/>
              </a:rPr>
              <a:t>den unge har.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Når</a:t>
            </a:r>
            <a:r>
              <a:rPr lang="da-DK" sz="1200" kern="1200" baseline="0" dirty="0" smtClean="0">
                <a:solidFill>
                  <a:schemeClr val="tx1"/>
                </a:solidFill>
                <a:effectLst/>
                <a:latin typeface="+mn-lt"/>
                <a:ea typeface="+mn-ea"/>
                <a:cs typeface="+mn-cs"/>
              </a:rPr>
              <a:t> barnets lov træder i kraft, skal </a:t>
            </a:r>
            <a:r>
              <a:rPr lang="da-DK" sz="1200" kern="1200" dirty="0" smtClean="0">
                <a:solidFill>
                  <a:schemeClr val="tx1"/>
                </a:solidFill>
                <a:effectLst/>
                <a:latin typeface="+mn-lt"/>
                <a:ea typeface="+mn-ea"/>
                <a:cs typeface="+mn-cs"/>
              </a:rPr>
              <a:t>barnet og den unge have mulighed for at være lige så aktive i et sagsforløb, som deres forældre.</a:t>
            </a:r>
            <a:r>
              <a:rPr lang="da-DK" sz="1200" kern="1200" baseline="0" dirty="0" smtClean="0">
                <a:solidFill>
                  <a:schemeClr val="tx1"/>
                </a:solidFill>
                <a:effectLst/>
                <a:latin typeface="+mn-lt"/>
                <a:ea typeface="+mn-ea"/>
                <a:cs typeface="+mn-cs"/>
              </a:rPr>
              <a:t> D</a:t>
            </a:r>
            <a:r>
              <a:rPr lang="da-DK" sz="1200" kern="1200" dirty="0" smtClean="0">
                <a:solidFill>
                  <a:schemeClr val="tx1"/>
                </a:solidFill>
                <a:effectLst/>
                <a:latin typeface="+mn-lt"/>
                <a:ea typeface="+mn-ea"/>
                <a:cs typeface="+mn-cs"/>
              </a:rPr>
              <a:t>et er forventningen, at barnets og den unges ret til inddragelse tænkes ind fra allerførste øjeblik, kommunen får kendskab til en sag.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Spørgsmål</a:t>
            </a:r>
            <a:r>
              <a:rPr lang="da-DK" sz="1200" kern="1200" baseline="0" dirty="0" smtClean="0">
                <a:solidFill>
                  <a:schemeClr val="tx1"/>
                </a:solidFill>
                <a:effectLst/>
                <a:latin typeface="+mn-lt"/>
                <a:ea typeface="+mn-ea"/>
                <a:cs typeface="+mn-cs"/>
              </a:rPr>
              <a:t> til refleksion over implementeringen:</a:t>
            </a:r>
            <a:endParaRPr lang="da-DK" sz="1200" kern="1200" dirty="0" smtClean="0">
              <a:solidFill>
                <a:schemeClr val="tx1"/>
              </a:solidFill>
              <a:effectLst/>
              <a:latin typeface="+mn-lt"/>
              <a:ea typeface="+mn-ea"/>
              <a:cs typeface="+mn-cs"/>
            </a:endParaRPr>
          </a:p>
          <a:p>
            <a:pPr marL="0" indent="0">
              <a:buFont typeface="Wingdings" panose="05000000000000000000" pitchFamily="2" charset="2"/>
              <a:buNone/>
            </a:pPr>
            <a:endParaRPr lang="da-DK"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Hvordan inddrages børn og unge i dag,</a:t>
            </a:r>
            <a:r>
              <a:rPr lang="da-DK" sz="1200" kern="1200" baseline="0" dirty="0" smtClean="0">
                <a:solidFill>
                  <a:schemeClr val="tx1"/>
                </a:solidFill>
                <a:effectLst/>
                <a:latin typeface="+mn-lt"/>
                <a:ea typeface="+mn-ea"/>
                <a:cs typeface="+mn-cs"/>
              </a:rPr>
              <a:t> og</a:t>
            </a:r>
            <a:r>
              <a:rPr lang="da-DK" sz="1200" kern="1200" dirty="0" smtClean="0">
                <a:solidFill>
                  <a:schemeClr val="tx1"/>
                </a:solidFill>
                <a:effectLst/>
                <a:latin typeface="+mn-lt"/>
                <a:ea typeface="+mn-ea"/>
                <a:cs typeface="+mn-cs"/>
              </a:rPr>
              <a:t> hvornår og hvordan ser I børnenes eller de unges perspektiver som styrende for sagsbehandlingen?</a:t>
            </a: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baseline="0" dirty="0" smtClean="0">
                <a:solidFill>
                  <a:schemeClr val="tx1"/>
                </a:solidFill>
                <a:effectLst/>
                <a:latin typeface="+mn-lt"/>
                <a:ea typeface="+mn-ea"/>
                <a:cs typeface="+mn-cs"/>
              </a:rPr>
              <a:t>Hvordan vil vi følge op på kvaliteten af børn- og ungeafdelingers arbejde? Fx ved at måle på, om der er inddraget, hvor tit der er inddraget, samt hvordan resultatet af inddragelsen anvendes i sagsbehandlingen? </a:t>
            </a:r>
          </a:p>
          <a:p>
            <a:pPr marL="0" indent="0">
              <a:buFont typeface="Arial" panose="020B0604020202020204" pitchFamily="34" charset="0"/>
              <a:buNone/>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dirty="0" smtClean="0"/>
              <a:t>Er det muligt for</a:t>
            </a:r>
            <a:r>
              <a:rPr lang="da-DK" sz="1200" baseline="0" dirty="0" smtClean="0"/>
              <a:t> jer at</a:t>
            </a:r>
            <a:r>
              <a:rPr lang="da-DK" sz="1200" dirty="0" smtClean="0"/>
              <a:t> se, hvordan praksis, strategier og visioner opleves af børnene og de unge selv?</a:t>
            </a:r>
          </a:p>
          <a:p>
            <a:pPr marL="0" indent="0">
              <a:buFont typeface="Arial" panose="020B0604020202020204" pitchFamily="34" charset="0"/>
              <a:buNone/>
            </a:pPr>
            <a:endParaRPr lang="da-DK" sz="1200" dirty="0" smtClean="0"/>
          </a:p>
          <a:p>
            <a:pPr marL="171450" indent="-171450">
              <a:buFont typeface="Arial" panose="020B0604020202020204" pitchFamily="34" charset="0"/>
              <a:buChar char="•"/>
            </a:pPr>
            <a:r>
              <a:rPr lang="da-DK" sz="1200" dirty="0" smtClean="0"/>
              <a:t>Hvordan</a:t>
            </a:r>
            <a:r>
              <a:rPr lang="da-DK" sz="1200" baseline="0" dirty="0" smtClean="0"/>
              <a:t> kan børn og unge spille en rolle i jeres implementering af barnets lov?</a:t>
            </a:r>
            <a:endParaRPr lang="da-DK" sz="1200" dirty="0" smtClean="0"/>
          </a:p>
          <a:p>
            <a:pPr marL="0" indent="0">
              <a:buFont typeface="Wingdings" panose="05000000000000000000" pitchFamily="2" charset="2"/>
              <a:buNone/>
            </a:pPr>
            <a:endParaRPr lang="da-DK" sz="1200" kern="1200" baseline="0" dirty="0" smtClean="0">
              <a:solidFill>
                <a:schemeClr val="tx1"/>
              </a:solidFill>
              <a:effectLst/>
              <a:latin typeface="+mn-lt"/>
              <a:ea typeface="+mn-ea"/>
              <a:cs typeface="+mn-cs"/>
            </a:endParaRPr>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18</a:t>
            </a:fld>
            <a:endParaRPr lang="da-DK" dirty="0"/>
          </a:p>
        </p:txBody>
      </p:sp>
    </p:spTree>
    <p:extLst>
      <p:ext uri="{BB962C8B-B14F-4D97-AF65-F5344CB8AC3E}">
        <p14:creationId xmlns:p14="http://schemas.microsoft.com/office/powerpoint/2010/main" val="519258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baseline="0" dirty="0" smtClean="0"/>
              <a:t>Stikord: </a:t>
            </a:r>
          </a:p>
          <a:p>
            <a:pPr marL="0" indent="0">
              <a:buFont typeface="Arial" panose="020B0604020202020204" pitchFamily="34" charset="0"/>
              <a:buNone/>
            </a:pPr>
            <a:endParaRPr lang="da-DK" sz="120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da-DK" sz="1200" kern="1200" dirty="0" smtClean="0">
                <a:solidFill>
                  <a:schemeClr val="tx1"/>
                </a:solidFill>
                <a:effectLst/>
                <a:latin typeface="+mn-lt"/>
                <a:ea typeface="+mn-ea"/>
                <a:cs typeface="+mn-cs"/>
              </a:rPr>
              <a:t>Et andet fokusområde i barnets lov er kontinuitet og stabilitet i barnets hverdag:</a:t>
            </a:r>
          </a:p>
          <a:p>
            <a:pPr marL="0" indent="0">
              <a:buFont typeface="Arial" panose="020B0604020202020204" pitchFamily="34" charset="0"/>
              <a:buNone/>
            </a:pPr>
            <a:r>
              <a:rPr lang="da-DK"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Barnets lov understreger</a:t>
            </a:r>
            <a:r>
              <a:rPr lang="da-DK" sz="1200" kern="1200" baseline="0" dirty="0" smtClean="0">
                <a:solidFill>
                  <a:schemeClr val="tx1"/>
                </a:solidFill>
                <a:effectLst/>
                <a:latin typeface="+mn-lt"/>
                <a:ea typeface="+mn-ea"/>
                <a:cs typeface="+mn-cs"/>
              </a:rPr>
              <a:t>,</a:t>
            </a:r>
            <a:r>
              <a:rPr lang="da-DK" sz="1200" kern="1200" dirty="0" smtClean="0">
                <a:solidFill>
                  <a:schemeClr val="tx1"/>
                </a:solidFill>
                <a:effectLst/>
                <a:latin typeface="+mn-lt"/>
                <a:ea typeface="+mn-ea"/>
                <a:cs typeface="+mn-cs"/>
              </a:rPr>
              <a:t> at der skal være færrest mulige fagpersoner omkring barnet, så barnet ikke skal forholde sig til mange og skiftende fagprofessionelle.</a:t>
            </a:r>
          </a:p>
          <a:p>
            <a:pPr lvl="0"/>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I </a:t>
            </a:r>
            <a:r>
              <a:rPr lang="da-DK" sz="1200" kern="1200" dirty="0" err="1" smtClean="0">
                <a:solidFill>
                  <a:schemeClr val="tx1"/>
                </a:solidFill>
                <a:effectLst/>
                <a:latin typeface="+mn-lt"/>
                <a:ea typeface="+mn-ea"/>
                <a:cs typeface="+mn-cs"/>
              </a:rPr>
              <a:t>nyopstartede</a:t>
            </a:r>
            <a:r>
              <a:rPr lang="da-DK" sz="1200" kern="1200" dirty="0" smtClean="0">
                <a:solidFill>
                  <a:schemeClr val="tx1"/>
                </a:solidFill>
                <a:effectLst/>
                <a:latin typeface="+mn-lt"/>
                <a:ea typeface="+mn-ea"/>
                <a:cs typeface="+mn-cs"/>
              </a:rPr>
              <a:t> børnefaglige undersøgelser, hvor der ikke tidligere har været en sag, skal der kobles to rådgivere på væsentlige møder, og der skal også være to rådgivere på det personrettede tilsyn i anbringelser. </a:t>
            </a:r>
          </a:p>
          <a:p>
            <a:r>
              <a:rPr lang="da-DK"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Det kan</a:t>
            </a:r>
            <a:r>
              <a:rPr lang="da-DK" sz="1200" kern="1200" baseline="0" dirty="0" smtClean="0">
                <a:solidFill>
                  <a:schemeClr val="tx1"/>
                </a:solidFill>
                <a:effectLst/>
                <a:latin typeface="+mn-lt"/>
                <a:ea typeface="+mn-ea"/>
                <a:cs typeface="+mn-cs"/>
              </a:rPr>
              <a:t> betyde at </a:t>
            </a:r>
            <a:r>
              <a:rPr lang="da-DK" sz="1200" kern="1200" dirty="0" smtClean="0">
                <a:solidFill>
                  <a:schemeClr val="tx1"/>
                </a:solidFill>
                <a:effectLst/>
                <a:latin typeface="+mn-lt"/>
                <a:ea typeface="+mn-ea"/>
                <a:cs typeface="+mn-cs"/>
              </a:rPr>
              <a:t>forvaltninger skal tænke i en organisering som dels understøtter, at det vil være muligt at to rådgivere sættes på de nævnte </a:t>
            </a:r>
            <a:r>
              <a:rPr lang="da-DK" sz="1200" kern="1200" dirty="0" err="1" smtClean="0">
                <a:solidFill>
                  <a:schemeClr val="tx1"/>
                </a:solidFill>
                <a:effectLst/>
                <a:latin typeface="+mn-lt"/>
                <a:ea typeface="+mn-ea"/>
                <a:cs typeface="+mn-cs"/>
              </a:rPr>
              <a:t>sagstyper</a:t>
            </a:r>
            <a:r>
              <a:rPr lang="da-DK" sz="1200" kern="1200" dirty="0" smtClean="0">
                <a:solidFill>
                  <a:schemeClr val="tx1"/>
                </a:solidFill>
                <a:effectLst/>
                <a:latin typeface="+mn-lt"/>
                <a:ea typeface="+mn-ea"/>
                <a:cs typeface="+mn-cs"/>
              </a:rPr>
              <a:t>, men også at der er en opmærksomhed på, hvordan rådgiverskift kan mindskes</a:t>
            </a:r>
            <a:r>
              <a:rPr lang="da-DK" sz="1200" kern="1200" baseline="0" dirty="0" smtClean="0">
                <a:solidFill>
                  <a:schemeClr val="tx1"/>
                </a:solidFill>
                <a:effectLst/>
                <a:latin typeface="+mn-lt"/>
                <a:ea typeface="+mn-ea"/>
                <a:cs typeface="+mn-cs"/>
              </a:rPr>
              <a:t> i sagsforløbet. Måske er der </a:t>
            </a:r>
            <a:r>
              <a:rPr lang="da-DK" sz="1200" kern="1200" dirty="0" smtClean="0">
                <a:solidFill>
                  <a:schemeClr val="tx1"/>
                </a:solidFill>
                <a:effectLst/>
                <a:latin typeface="+mn-lt"/>
                <a:ea typeface="+mn-ea"/>
                <a:cs typeface="+mn-cs"/>
              </a:rPr>
              <a:t>behov for at se</a:t>
            </a:r>
            <a:r>
              <a:rPr lang="da-DK" sz="1200" kern="1200" baseline="0" dirty="0" smtClean="0">
                <a:solidFill>
                  <a:schemeClr val="tx1"/>
                </a:solidFill>
                <a:effectLst/>
                <a:latin typeface="+mn-lt"/>
                <a:ea typeface="+mn-ea"/>
                <a:cs typeface="+mn-cs"/>
              </a:rPr>
              <a:t> på antal og organisering af teams</a:t>
            </a:r>
            <a:r>
              <a:rPr lang="da-DK" sz="1200" kern="1200" dirty="0" smtClean="0">
                <a:solidFill>
                  <a:schemeClr val="tx1"/>
                </a:solidFill>
                <a:effectLst/>
                <a:latin typeface="+mn-lt"/>
                <a:ea typeface="+mn-ea"/>
                <a:cs typeface="+mn-cs"/>
              </a:rPr>
              <a:t>, og hvor mange forskellige rådgivere, som et barn og en ung møder</a:t>
            </a:r>
            <a:r>
              <a:rPr lang="da-DK" sz="1200" kern="1200" baseline="0" dirty="0" smtClean="0">
                <a:solidFill>
                  <a:schemeClr val="tx1"/>
                </a:solidFill>
                <a:effectLst/>
                <a:latin typeface="+mn-lt"/>
                <a:ea typeface="+mn-ea"/>
                <a:cs typeface="+mn-cs"/>
              </a:rPr>
              <a:t> i et sagsforløb</a:t>
            </a:r>
            <a:r>
              <a:rPr lang="da-DK" sz="1200" kern="1200" dirty="0" smtClean="0">
                <a:solidFill>
                  <a:schemeClr val="tx1"/>
                </a:solidFill>
                <a:effectLst/>
                <a:latin typeface="+mn-lt"/>
                <a:ea typeface="+mn-ea"/>
                <a:cs typeface="+mn-cs"/>
              </a:rPr>
              <a:t>.</a:t>
            </a:r>
          </a:p>
          <a:p>
            <a:r>
              <a:rPr lang="da-DK" sz="1200" kern="1200" dirty="0" smtClean="0">
                <a:solidFill>
                  <a:schemeClr val="tx1"/>
                </a:solidFill>
                <a:effectLst/>
                <a:latin typeface="+mn-lt"/>
                <a:ea typeface="+mn-ea"/>
                <a:cs typeface="+mn-cs"/>
              </a:rPr>
              <a:t> </a:t>
            </a:r>
          </a:p>
          <a:p>
            <a:pPr marL="228600" lvl="0" indent="-228600">
              <a:buFont typeface="Arial" panose="020B0604020202020204" pitchFamily="34" charset="0"/>
              <a:buChar char="•"/>
            </a:pPr>
            <a:r>
              <a:rPr lang="da-DK" sz="1200" kern="1200" dirty="0" smtClean="0">
                <a:solidFill>
                  <a:schemeClr val="tx1"/>
                </a:solidFill>
                <a:effectLst/>
                <a:latin typeface="+mn-lt"/>
                <a:ea typeface="+mn-ea"/>
                <a:cs typeface="+mn-cs"/>
              </a:rPr>
              <a:t>Ansvaret for at børn og unge oplever kontinuitet og stabilitet  er et fælles anliggende på både politisk-, direktions-, chef og medarbejderniveau. Som</a:t>
            </a:r>
            <a:r>
              <a:rPr lang="da-DK" sz="1200" kern="1200" baseline="0" dirty="0" smtClean="0">
                <a:solidFill>
                  <a:schemeClr val="tx1"/>
                </a:solidFill>
                <a:effectLst/>
                <a:latin typeface="+mn-lt"/>
                <a:ea typeface="+mn-ea"/>
                <a:cs typeface="+mn-cs"/>
              </a:rPr>
              <a:t> tidligere nævnt (se noterne til slide 12), er et eksempel på dette bl.a. også, at børne- og ungeudvalget får pligt til at underrette til Ankestyrelsen i sager om ønsket anbringelse uden samtykke. Dette skal være med til at sikre, at der bliver taget vare på alle børn i en familie, når der er behov for det. </a:t>
            </a:r>
            <a:endParaRPr lang="da-DK" sz="1200" kern="1200" dirty="0" smtClean="0">
              <a:solidFill>
                <a:schemeClr val="tx1"/>
              </a:solidFill>
              <a:effectLst/>
              <a:latin typeface="+mn-lt"/>
              <a:ea typeface="+mn-ea"/>
              <a:cs typeface="+mn-cs"/>
            </a:endParaRPr>
          </a:p>
          <a:p>
            <a:pPr marL="228600" lvl="0" indent="-228600">
              <a:buFont typeface="Arial" panose="020B0604020202020204" pitchFamily="34" charset="0"/>
              <a:buChar char="•"/>
            </a:pPr>
            <a:endParaRPr lang="da-DK" sz="1200" kern="1200" dirty="0" smtClean="0">
              <a:solidFill>
                <a:schemeClr val="tx1"/>
              </a:solidFill>
              <a:effectLst/>
              <a:latin typeface="+mn-lt"/>
              <a:ea typeface="+mn-ea"/>
              <a:cs typeface="+mn-cs"/>
            </a:endParaRPr>
          </a:p>
          <a:p>
            <a:pPr marL="228600" lvl="0" indent="-228600">
              <a:buFont typeface="Arial" panose="020B0604020202020204" pitchFamily="34" charset="0"/>
              <a:buChar char="•"/>
            </a:pPr>
            <a:r>
              <a:rPr lang="da-DK" sz="1200" kern="1200" dirty="0" smtClean="0">
                <a:solidFill>
                  <a:schemeClr val="tx1"/>
                </a:solidFill>
                <a:effectLst/>
                <a:latin typeface="+mn-lt"/>
                <a:ea typeface="+mn-ea"/>
                <a:cs typeface="+mn-cs"/>
              </a:rPr>
              <a:t>Spørgsmål til refleksion over implementeringen</a:t>
            </a:r>
            <a:r>
              <a:rPr lang="da-DK" sz="1200" kern="1200" baseline="0" dirty="0" smtClean="0">
                <a:solidFill>
                  <a:schemeClr val="tx1"/>
                </a:solidFill>
                <a:effectLst/>
                <a:latin typeface="+mn-lt"/>
                <a:ea typeface="+mn-ea"/>
                <a:cs typeface="+mn-cs"/>
              </a:rPr>
              <a:t> på slide</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p>
          <a:p>
            <a:endParaRPr lang="da-DK"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19</a:t>
            </a:fld>
            <a:endParaRPr lang="da-DK" dirty="0"/>
          </a:p>
        </p:txBody>
      </p:sp>
    </p:spTree>
    <p:extLst>
      <p:ext uri="{BB962C8B-B14F-4D97-AF65-F5344CB8AC3E}">
        <p14:creationId xmlns:p14="http://schemas.microsoft.com/office/powerpoint/2010/main" val="120784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800" b="0" baseline="0" dirty="0" smtClean="0"/>
              <a:t>Slidepakken indeholde en kort introduktion til barnets lov. </a:t>
            </a:r>
          </a:p>
          <a:p>
            <a:endParaRPr lang="da-DK" sz="800" b="0" baseline="0" dirty="0" smtClean="0"/>
          </a:p>
          <a:p>
            <a:r>
              <a:rPr lang="da-DK" sz="800" b="0" baseline="0" dirty="0" smtClean="0"/>
              <a:t>For mere viden om barnets lov se fx: </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kern="1200" dirty="0" smtClean="0">
                <a:solidFill>
                  <a:schemeClr val="tx1"/>
                </a:solidFill>
                <a:effectLst/>
                <a:latin typeface="+mn-lt"/>
                <a:ea typeface="+mn-ea"/>
                <a:cs typeface="+mn-cs"/>
              </a:rPr>
              <a:t>E-læringsforløb</a:t>
            </a:r>
            <a:r>
              <a:rPr lang="da-DK" sz="1000" kern="1200" dirty="0" smtClean="0">
                <a:solidFill>
                  <a:schemeClr val="tx1"/>
                </a:solidFill>
                <a:effectLst/>
                <a:latin typeface="+mn-lt"/>
                <a:ea typeface="+mn-ea"/>
                <a:cs typeface="+mn-cs"/>
              </a:rPr>
              <a:t> om de centrale temaer og nye bestemmelser i barnets lov. Medarbejdere og ledere på myndighedsområdet samt alle med interesse for barnets lov kan fleksibelt tilgå alle eller udvalgte moduler i e-læringen afhængigt af behov, og ledelsen har mulighed for at bruge e-lærings-forløbet målrettet som afsæt for drøftelser af ny praksis i egen organisation (</a:t>
            </a:r>
            <a:r>
              <a:rPr lang="da-DK" sz="1000" u="sng" kern="1200" dirty="0" smtClean="0">
                <a:solidFill>
                  <a:schemeClr val="tx1"/>
                </a:solidFill>
                <a:effectLst/>
                <a:latin typeface="+mn-lt"/>
                <a:ea typeface="+mn-ea"/>
                <a:cs typeface="+mn-cs"/>
                <a:hlinkClick r:id="rId3"/>
              </a:rPr>
              <a:t>Implementering af barnets lov i praksis - bliv klædt på med kurser og e-læring | VIA</a:t>
            </a:r>
            <a:r>
              <a:rPr lang="da-DK" sz="1000" kern="1200" dirty="0" smtClean="0">
                <a:solidFill>
                  <a:schemeClr val="tx1"/>
                </a:solidFill>
                <a:effectLst/>
                <a:latin typeface="+mn-lt"/>
                <a:ea typeface="+mn-ea"/>
                <a:cs typeface="+mn-cs"/>
              </a:rPr>
              <a:t>)</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smtClean="0">
                <a:solidFill>
                  <a:schemeClr val="tx1"/>
                </a:solidFill>
                <a:effectLst/>
                <a:latin typeface="+mn-lt"/>
                <a:ea typeface="+mn-ea"/>
                <a:cs typeface="+mn-cs"/>
              </a:rPr>
              <a:t>I september og oktober 2023 tilbydes tematiserede </a:t>
            </a:r>
            <a:r>
              <a:rPr lang="da-DK" sz="1000" b="1" kern="1200" dirty="0" err="1" smtClean="0">
                <a:solidFill>
                  <a:schemeClr val="tx1"/>
                </a:solidFill>
                <a:effectLst/>
                <a:latin typeface="+mn-lt"/>
                <a:ea typeface="+mn-ea"/>
                <a:cs typeface="+mn-cs"/>
              </a:rPr>
              <a:t>webinarer</a:t>
            </a:r>
            <a:r>
              <a:rPr lang="da-DK" sz="1000" kern="1200" dirty="0" smtClean="0">
                <a:solidFill>
                  <a:schemeClr val="tx1"/>
                </a:solidFill>
                <a:effectLst/>
                <a:latin typeface="+mn-lt"/>
                <a:ea typeface="+mn-ea"/>
                <a:cs typeface="+mn-cs"/>
              </a:rPr>
              <a:t> målrettet alle børne- og ungerådgivere i landets kommuner om barnets lov. </a:t>
            </a:r>
            <a:r>
              <a:rPr lang="da-DK" sz="1000" kern="1200" dirty="0" err="1" smtClean="0">
                <a:solidFill>
                  <a:schemeClr val="tx1"/>
                </a:solidFill>
                <a:effectLst/>
                <a:latin typeface="+mn-lt"/>
                <a:ea typeface="+mn-ea"/>
                <a:cs typeface="+mn-cs"/>
              </a:rPr>
              <a:t>Webinarerne</a:t>
            </a:r>
            <a:r>
              <a:rPr lang="da-DK" sz="1000" kern="1200" dirty="0" smtClean="0">
                <a:solidFill>
                  <a:schemeClr val="tx1"/>
                </a:solidFill>
                <a:effectLst/>
                <a:latin typeface="+mn-lt"/>
                <a:ea typeface="+mn-ea"/>
                <a:cs typeface="+mn-cs"/>
              </a:rPr>
              <a:t> optages og kan efterfølgende tilgås af alle interesserede  (se </a:t>
            </a:r>
            <a:r>
              <a:rPr lang="da-DK" sz="1000" u="sng" kern="1200" dirty="0" err="1" smtClean="0">
                <a:solidFill>
                  <a:schemeClr val="tx1"/>
                </a:solidFill>
                <a:effectLst/>
                <a:latin typeface="+mn-lt"/>
                <a:ea typeface="+mn-ea"/>
                <a:cs typeface="+mn-cs"/>
                <a:hlinkClick r:id="rId4"/>
              </a:rPr>
              <a:t>Webinar</a:t>
            </a:r>
            <a:r>
              <a:rPr lang="da-DK" sz="1000" u="sng" kern="1200" dirty="0" smtClean="0">
                <a:solidFill>
                  <a:schemeClr val="tx1"/>
                </a:solidFill>
                <a:effectLst/>
                <a:latin typeface="+mn-lt"/>
                <a:ea typeface="+mn-ea"/>
                <a:cs typeface="+mn-cs"/>
                <a:hlinkClick r:id="rId4"/>
              </a:rPr>
              <a:t> om det nye </a:t>
            </a:r>
            <a:r>
              <a:rPr lang="da-DK" sz="1000" u="sng" kern="1200" dirty="0" err="1" smtClean="0">
                <a:solidFill>
                  <a:schemeClr val="tx1"/>
                </a:solidFill>
                <a:effectLst/>
                <a:latin typeface="+mn-lt"/>
                <a:ea typeface="+mn-ea"/>
                <a:cs typeface="+mn-cs"/>
                <a:hlinkClick r:id="rId4"/>
              </a:rPr>
              <a:t>mindset</a:t>
            </a:r>
            <a:r>
              <a:rPr lang="da-DK" sz="1000" u="sng" kern="1200" dirty="0" smtClean="0">
                <a:solidFill>
                  <a:schemeClr val="tx1"/>
                </a:solidFill>
                <a:effectLst/>
                <a:latin typeface="+mn-lt"/>
                <a:ea typeface="+mn-ea"/>
                <a:cs typeface="+mn-cs"/>
                <a:hlinkClick r:id="rId4"/>
              </a:rPr>
              <a:t> i barnets handleplan/ungeplanen | VIA</a:t>
            </a:r>
            <a:r>
              <a:rPr lang="da-DK" sz="1000" kern="1200" dirty="0" smtClean="0">
                <a:solidFill>
                  <a:schemeClr val="tx1"/>
                </a:solidFill>
                <a:effectLst/>
                <a:latin typeface="+mn-lt"/>
                <a:ea typeface="+mn-ea"/>
                <a:cs typeface="+mn-cs"/>
              </a:rPr>
              <a:t>).</a:t>
            </a:r>
          </a:p>
          <a:p>
            <a:endParaRPr lang="da-DK" sz="8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smtClean="0">
                <a:solidFill>
                  <a:schemeClr val="tx1"/>
                </a:solidFill>
                <a:effectLst/>
                <a:latin typeface="+mn-lt"/>
                <a:ea typeface="+mn-ea"/>
                <a:cs typeface="+mn-cs"/>
              </a:rPr>
              <a:t>Primo november 2023 offentliggøres en </a:t>
            </a:r>
            <a:r>
              <a:rPr lang="da-DK" sz="1000" b="1" kern="1200" dirty="0" smtClean="0">
                <a:solidFill>
                  <a:schemeClr val="tx1"/>
                </a:solidFill>
                <a:effectLst/>
                <a:latin typeface="+mn-lt"/>
                <a:ea typeface="+mn-ea"/>
                <a:cs typeface="+mn-cs"/>
              </a:rPr>
              <a:t>håndbog om barnets lov</a:t>
            </a:r>
            <a:r>
              <a:rPr lang="da-DK" sz="1000" kern="1200" dirty="0" smtClean="0">
                <a:solidFill>
                  <a:schemeClr val="tx1"/>
                </a:solidFill>
                <a:effectLst/>
                <a:latin typeface="+mn-lt"/>
                <a:ea typeface="+mn-ea"/>
                <a:cs typeface="+mn-cs"/>
              </a:rPr>
              <a:t>. Håndbogen er et opslagsværk for ledere og rådgivere, som beskriver ændringer i loven og giver inspiration til, hvordan den nye lov kan omsættes i praksis. Samtidig offentliggøres en ny håndbog om ICS, som understøtter alle de kommuner, der anvender ICS, i sagsbehandlingen ud fra barnets lov.</a:t>
            </a:r>
          </a:p>
          <a:p>
            <a:endParaRPr lang="da-DK" sz="1000" b="0" baseline="0" dirty="0" smtClean="0"/>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2</a:t>
            </a:fld>
            <a:endParaRPr lang="da-DK" dirty="0"/>
          </a:p>
        </p:txBody>
      </p:sp>
    </p:spTree>
    <p:extLst>
      <p:ext uri="{BB962C8B-B14F-4D97-AF65-F5344CB8AC3E}">
        <p14:creationId xmlns:p14="http://schemas.microsoft.com/office/powerpoint/2010/main" val="1594940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baseline="0" dirty="0" smtClean="0"/>
              <a:t>Stikord: </a:t>
            </a:r>
          </a:p>
          <a:p>
            <a:endParaRPr lang="da-DK" i="0" baseline="0" dirty="0" smtClean="0"/>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En central intention med barnets lov er også barnets, den unges og familiens adgang til hurtig hjælp for at sikre stabilitet</a:t>
            </a:r>
            <a:r>
              <a:rPr lang="da-DK" sz="1200" kern="1200" baseline="0" dirty="0" smtClean="0">
                <a:solidFill>
                  <a:schemeClr val="tx1"/>
                </a:solidFill>
                <a:effectLst/>
                <a:latin typeface="+mn-lt"/>
                <a:ea typeface="+mn-ea"/>
                <a:cs typeface="+mn-cs"/>
              </a:rPr>
              <a:t> for barnet.</a:t>
            </a:r>
            <a:r>
              <a:rPr lang="da-DK" sz="1200" kern="1200" dirty="0" smtClean="0">
                <a:solidFill>
                  <a:schemeClr val="tx1"/>
                </a:solidFill>
                <a:effectLst/>
                <a:latin typeface="+mn-lt"/>
                <a:ea typeface="+mn-ea"/>
                <a:cs typeface="+mn-cs"/>
              </a:rPr>
              <a:t> </a:t>
            </a:r>
          </a:p>
          <a:p>
            <a:pPr lvl="0"/>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Det er en rød tråd i loven at der skal være kort vej fra bekymring til handling -  lange udredningsperioder må  ikke stå i vejen for handling.</a:t>
            </a:r>
          </a:p>
          <a:p>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Hvad er de nuværende organisatoriske og ledelsesmæssige rammer og muligheder for at leve op til denne intention? Det kan være relevant på politisk niveau at følge op på hidtidige tidsintervaller for iværksættelse af indsatser og om der sker ændringer i takt med implementeringen af barnets lov. </a:t>
            </a:r>
            <a:r>
              <a:rPr lang="da-DK" sz="1200" kern="1200" baseline="0" dirty="0" smtClean="0">
                <a:solidFill>
                  <a:schemeClr val="tx1"/>
                </a:solidFill>
                <a:effectLst/>
                <a:latin typeface="+mn-lt"/>
                <a:ea typeface="+mn-ea"/>
                <a:cs typeface="+mn-cs"/>
              </a:rPr>
              <a:t> Og</a:t>
            </a:r>
            <a:r>
              <a:rPr lang="da-DK" sz="1200" kern="1200" dirty="0" smtClean="0">
                <a:solidFill>
                  <a:schemeClr val="tx1"/>
                </a:solidFill>
                <a:effectLst/>
                <a:latin typeface="+mn-lt"/>
                <a:ea typeface="+mn-ea"/>
                <a:cs typeface="+mn-cs"/>
              </a:rPr>
              <a:t> også</a:t>
            </a:r>
            <a:r>
              <a:rPr lang="da-DK" sz="1200" kern="1200" baseline="0" dirty="0" smtClean="0">
                <a:solidFill>
                  <a:schemeClr val="tx1"/>
                </a:solidFill>
                <a:effectLst/>
                <a:latin typeface="+mn-lt"/>
                <a:ea typeface="+mn-ea"/>
                <a:cs typeface="+mn-cs"/>
              </a:rPr>
              <a:t> hvilke</a:t>
            </a:r>
            <a:r>
              <a:rPr lang="da-DK" sz="1200" kern="1200" dirty="0" smtClean="0">
                <a:solidFill>
                  <a:schemeClr val="tx1"/>
                </a:solidFill>
                <a:effectLst/>
                <a:latin typeface="+mn-lt"/>
                <a:ea typeface="+mn-ea"/>
                <a:cs typeface="+mn-cs"/>
              </a:rPr>
              <a:t> drivkræfter og barrier der</a:t>
            </a:r>
            <a:r>
              <a:rPr lang="da-DK" sz="1200" kern="1200" baseline="0" dirty="0" smtClean="0">
                <a:solidFill>
                  <a:schemeClr val="tx1"/>
                </a:solidFill>
                <a:effectLst/>
                <a:latin typeface="+mn-lt"/>
                <a:ea typeface="+mn-ea"/>
                <a:cs typeface="+mn-cs"/>
              </a:rPr>
              <a:t> med</a:t>
            </a:r>
            <a:r>
              <a:rPr lang="da-DK" sz="1200" kern="1200" dirty="0" smtClean="0">
                <a:solidFill>
                  <a:schemeClr val="tx1"/>
                </a:solidFill>
                <a:effectLst/>
                <a:latin typeface="+mn-lt"/>
                <a:ea typeface="+mn-ea"/>
                <a:cs typeface="+mn-cs"/>
              </a:rPr>
              <a:t> til at sikre en tidlig indsats. </a:t>
            </a:r>
          </a:p>
          <a:p>
            <a:pPr marL="0" lv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dirty="0" smtClean="0"/>
              <a:t>Inspiration</a:t>
            </a:r>
            <a:r>
              <a:rPr lang="da-DK" baseline="0" dirty="0" smtClean="0"/>
              <a:t> til refleksion over implementeringen på slide</a:t>
            </a:r>
            <a:endParaRPr lang="da-DK" dirty="0" smtClean="0"/>
          </a:p>
          <a:p>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20</a:t>
            </a:fld>
            <a:endParaRPr lang="da-DK" dirty="0"/>
          </a:p>
        </p:txBody>
      </p:sp>
    </p:spTree>
    <p:extLst>
      <p:ext uri="{BB962C8B-B14F-4D97-AF65-F5344CB8AC3E}">
        <p14:creationId xmlns:p14="http://schemas.microsoft.com/office/powerpoint/2010/main" val="3746610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baseline="0" dirty="0" smtClean="0"/>
              <a:t>Stikord: </a:t>
            </a:r>
          </a:p>
          <a:p>
            <a:endParaRPr lang="da-DK" i="0" baseline="0" dirty="0" smtClean="0"/>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Et fjerde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fokusområde for</a:t>
            </a:r>
            <a:r>
              <a:rPr lang="da-DK" sz="1200" kern="1200" baseline="0" dirty="0" smtClean="0">
                <a:solidFill>
                  <a:schemeClr val="tx1"/>
                </a:solidFill>
                <a:effectLst/>
                <a:latin typeface="+mn-lt"/>
                <a:ea typeface="+mn-ea"/>
                <a:cs typeface="+mn-cs"/>
              </a:rPr>
              <a:t> de ændringer som følger af barnets lov handler om mere </a:t>
            </a:r>
            <a:r>
              <a:rPr lang="da-DK" sz="1200" kern="1200" dirty="0" smtClean="0">
                <a:solidFill>
                  <a:schemeClr val="tx1"/>
                </a:solidFill>
                <a:effectLst/>
                <a:latin typeface="+mn-lt"/>
                <a:ea typeface="+mn-ea"/>
                <a:cs typeface="+mn-cs"/>
              </a:rPr>
              <a:t>fleksible proceskrav med større rum til socialfaglige vurderinger.</a:t>
            </a:r>
          </a:p>
          <a:p>
            <a:pPr lvl="0"/>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faglige skøn skal veje tungere, og dermed give bedre mulighed for at prioritere ressourcerne til de komplekse sager, og</a:t>
            </a:r>
            <a:r>
              <a:rPr lang="da-DK" sz="1200" kern="1200" baseline="0" dirty="0" smtClean="0">
                <a:solidFill>
                  <a:schemeClr val="tx1"/>
                </a:solidFill>
                <a:effectLst/>
                <a:latin typeface="+mn-lt"/>
                <a:ea typeface="+mn-ea"/>
                <a:cs typeface="+mn-cs"/>
              </a:rPr>
              <a:t> som tidligere nævnt </a:t>
            </a:r>
            <a:r>
              <a:rPr lang="da-DK" sz="1200" kern="1200" dirty="0" smtClean="0">
                <a:solidFill>
                  <a:schemeClr val="tx1"/>
                </a:solidFill>
                <a:effectLst/>
                <a:latin typeface="+mn-lt"/>
                <a:ea typeface="+mn-ea"/>
                <a:cs typeface="+mn-cs"/>
              </a:rPr>
              <a:t>i højere grad afspejle</a:t>
            </a:r>
            <a:r>
              <a:rPr lang="da-DK" sz="1200" kern="1200" baseline="0" dirty="0" smtClean="0">
                <a:solidFill>
                  <a:schemeClr val="tx1"/>
                </a:solidFill>
                <a:effectLst/>
                <a:latin typeface="+mn-lt"/>
                <a:ea typeface="+mn-ea"/>
                <a:cs typeface="+mn-cs"/>
              </a:rPr>
              <a:t> det enkelte</a:t>
            </a:r>
            <a:r>
              <a:rPr lang="da-DK" sz="1200" kern="1200" dirty="0" smtClean="0">
                <a:solidFill>
                  <a:schemeClr val="tx1"/>
                </a:solidFill>
                <a:effectLst/>
                <a:latin typeface="+mn-lt"/>
                <a:ea typeface="+mn-ea"/>
                <a:cs typeface="+mn-cs"/>
              </a:rPr>
              <a:t> barns behov. Det kræver socialfaglige vurderinger af høj kvalitet. </a:t>
            </a:r>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a:t>
            </a:r>
            <a:r>
              <a:rPr lang="da-DK" sz="1200" kern="1200" baseline="0" dirty="0" smtClean="0">
                <a:solidFill>
                  <a:schemeClr val="tx1"/>
                </a:solidFill>
                <a:effectLst/>
                <a:latin typeface="+mn-lt"/>
                <a:ea typeface="+mn-ea"/>
                <a:cs typeface="+mn-cs"/>
              </a:rPr>
              <a:t> vil være behov for at genoverveje, hvilke arbejdsgange der evt. skal justeres for at kunne sikre rum til socialfaglige vurderinger.</a:t>
            </a:r>
            <a:endParaRPr lang="da-DK"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Det er samtidig vigtigt med rammer for dialog og mulighed for kvalitetssikring af de socialfaglige vurderinger særligt i den første tid, når loven træder i kraft.</a:t>
            </a:r>
          </a:p>
          <a:p>
            <a:pPr marL="0" lvl="0" indent="0">
              <a:buFont typeface="Arial" panose="020B0604020202020204" pitchFamily="34" charset="0"/>
              <a:buNone/>
            </a:pPr>
            <a:r>
              <a:rPr lang="da-DK"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Det kan være vigtigt at følge op på, hvordan de socialfaglige vurderinger foretages</a:t>
            </a:r>
            <a:r>
              <a:rPr lang="da-DK" sz="1200" kern="1200" baseline="0" dirty="0" smtClean="0">
                <a:solidFill>
                  <a:schemeClr val="tx1"/>
                </a:solidFill>
                <a:effectLst/>
                <a:latin typeface="+mn-lt"/>
                <a:ea typeface="+mn-ea"/>
                <a:cs typeface="+mn-cs"/>
              </a:rPr>
              <a:t> i det nye sagsforløb</a:t>
            </a:r>
            <a:r>
              <a:rPr lang="da-DK" sz="1200" kern="1200" dirty="0" smtClean="0">
                <a:solidFill>
                  <a:schemeClr val="tx1"/>
                </a:solidFill>
                <a:effectLst/>
                <a:latin typeface="+mn-lt"/>
                <a:ea typeface="+mn-ea"/>
                <a:cs typeface="+mn-cs"/>
              </a:rPr>
              <a:t>. </a:t>
            </a:r>
          </a:p>
          <a:p>
            <a:pPr marL="0" lv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baseline="0" dirty="0" smtClean="0">
                <a:solidFill>
                  <a:schemeClr val="tx1"/>
                </a:solidFill>
                <a:effectLst/>
                <a:latin typeface="+mn-lt"/>
                <a:ea typeface="+mn-ea"/>
                <a:cs typeface="+mn-cs"/>
              </a:rPr>
              <a:t>Ledelsestilsynet kan bidrage til at følge op på, </a:t>
            </a:r>
            <a:r>
              <a:rPr lang="da-DK" sz="1200" kern="1200" dirty="0" smtClean="0">
                <a:solidFill>
                  <a:schemeClr val="tx1"/>
                </a:solidFill>
                <a:effectLst/>
                <a:latin typeface="+mn-lt"/>
                <a:ea typeface="+mn-ea"/>
                <a:cs typeface="+mn-cs"/>
              </a:rPr>
              <a:t>om den faglige dømmekraft i sagsbehandlingen anvendes, så den afspejler det enkelte barns behov, ønsker og perspektiver</a:t>
            </a:r>
          </a:p>
          <a:p>
            <a:pPr marL="628650" lvl="1" indent="-171450">
              <a:buFont typeface="Arial" panose="020B0604020202020204" pitchFamily="34" charset="0"/>
              <a:buChar char="•"/>
            </a:pPr>
            <a:r>
              <a:rPr lang="da-DK" sz="1200" kern="1200" dirty="0" smtClean="0">
                <a:solidFill>
                  <a:schemeClr val="tx1"/>
                </a:solidFill>
                <a:effectLst/>
                <a:latin typeface="+mn-lt"/>
                <a:ea typeface="+mn-ea"/>
                <a:cs typeface="+mn-cs"/>
              </a:rPr>
              <a:t>Fx</a:t>
            </a:r>
            <a:r>
              <a:rPr lang="da-DK" sz="1200" kern="1200" baseline="0" dirty="0" smtClean="0">
                <a:solidFill>
                  <a:schemeClr val="tx1"/>
                </a:solidFill>
                <a:effectLst/>
                <a:latin typeface="+mn-lt"/>
                <a:ea typeface="+mn-ea"/>
                <a:cs typeface="+mn-cs"/>
              </a:rPr>
              <a:t> i</a:t>
            </a:r>
            <a:r>
              <a:rPr lang="da-DK" sz="1200" kern="1200" dirty="0" smtClean="0">
                <a:solidFill>
                  <a:schemeClr val="tx1"/>
                </a:solidFill>
                <a:effectLst/>
                <a:latin typeface="+mn-lt"/>
                <a:ea typeface="+mn-ea"/>
                <a:cs typeface="+mn-cs"/>
              </a:rPr>
              <a:t> hvilket omfang og hvordan der anvendes hhv. screeninger, afdækninger og børnefaglige undersøgelser i sagsbehandlingen, og hvordan fleksibiliteten understøtter en tidlig indsats?</a:t>
            </a:r>
          </a:p>
          <a:p>
            <a:pPr marL="628650" lvl="1" indent="-171450">
              <a:buFont typeface="Arial" panose="020B0604020202020204" pitchFamily="34" charset="0"/>
              <a:buChar char="•"/>
            </a:pPr>
            <a:r>
              <a:rPr lang="da-DK" sz="1200" kern="1200" dirty="0" smtClean="0">
                <a:solidFill>
                  <a:schemeClr val="tx1"/>
                </a:solidFill>
                <a:effectLst/>
                <a:latin typeface="+mn-lt"/>
                <a:ea typeface="+mn-ea"/>
                <a:cs typeface="+mn-cs"/>
              </a:rPr>
              <a:t>Det</a:t>
            </a:r>
            <a:r>
              <a:rPr lang="da-DK" sz="1200" kern="1200" baseline="0" dirty="0" smtClean="0">
                <a:solidFill>
                  <a:schemeClr val="tx1"/>
                </a:solidFill>
                <a:effectLst/>
                <a:latin typeface="+mn-lt"/>
                <a:ea typeface="+mn-ea"/>
                <a:cs typeface="+mn-cs"/>
              </a:rPr>
              <a:t> kan fx også handle om, </a:t>
            </a:r>
            <a:r>
              <a:rPr lang="da-DK" sz="1200" kern="1200" dirty="0" smtClean="0">
                <a:solidFill>
                  <a:schemeClr val="tx1"/>
                </a:solidFill>
                <a:effectLst/>
                <a:latin typeface="+mn-lt"/>
                <a:ea typeface="+mn-ea"/>
                <a:cs typeface="+mn-cs"/>
              </a:rPr>
              <a:t>hvor hurtigt der går fra faglig vurdering/ beslutning/afgørelse til iværksættelse af støtte.</a:t>
            </a:r>
          </a:p>
          <a:p>
            <a:pPr lvl="0"/>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dirty="0" smtClean="0"/>
              <a:t>Se spørgsmål til refleksion</a:t>
            </a:r>
            <a:r>
              <a:rPr lang="da-DK" baseline="0" dirty="0" smtClean="0"/>
              <a:t> over implementeringen på slide</a:t>
            </a:r>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21</a:t>
            </a:fld>
            <a:endParaRPr lang="da-DK" dirty="0"/>
          </a:p>
        </p:txBody>
      </p:sp>
    </p:spTree>
    <p:extLst>
      <p:ext uri="{BB962C8B-B14F-4D97-AF65-F5344CB8AC3E}">
        <p14:creationId xmlns:p14="http://schemas.microsoft.com/office/powerpoint/2010/main" val="386060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a:p>
            <a:endParaRPr lang="da-DK" baseline="0" dirty="0" smtClean="0"/>
          </a:p>
          <a:p>
            <a:endParaRPr lang="da-DK" baseline="0" dirty="0" smtClean="0"/>
          </a:p>
          <a:p>
            <a:endParaRPr lang="da-DK" dirty="0" smtClean="0"/>
          </a:p>
        </p:txBody>
      </p:sp>
      <p:sp>
        <p:nvSpPr>
          <p:cNvPr id="4" name="Pladsholder til dato 3"/>
          <p:cNvSpPr>
            <a:spLocks noGrp="1"/>
          </p:cNvSpPr>
          <p:nvPr>
            <p:ph type="dt" idx="10"/>
          </p:nvPr>
        </p:nvSpPr>
        <p:spPr/>
        <p:txBody>
          <a:bodyPr/>
          <a:lstStyle/>
          <a:p>
            <a:fld id="{786C0674-3CF9-4B55-9A7D-9AC996BBB134}"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3</a:t>
            </a:fld>
            <a:endParaRPr lang="da-DK" dirty="0"/>
          </a:p>
        </p:txBody>
      </p:sp>
    </p:spTree>
    <p:extLst>
      <p:ext uri="{BB962C8B-B14F-4D97-AF65-F5344CB8AC3E}">
        <p14:creationId xmlns:p14="http://schemas.microsoft.com/office/powerpoint/2010/main" val="137640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kern="1200" dirty="0" smtClean="0">
                <a:solidFill>
                  <a:schemeClr val="tx1"/>
                </a:solidFill>
                <a:effectLst/>
                <a:latin typeface="+mn-lt"/>
                <a:ea typeface="+mn-ea"/>
                <a:cs typeface="+mn-cs"/>
              </a:rPr>
              <a:t>Statsministeren brugte hovedparten af sin nytårstale</a:t>
            </a:r>
            <a:r>
              <a:rPr lang="da-DK" sz="1000" kern="1200" baseline="0" dirty="0" smtClean="0">
                <a:solidFill>
                  <a:schemeClr val="tx1"/>
                </a:solidFill>
                <a:effectLst/>
                <a:latin typeface="+mn-lt"/>
                <a:ea typeface="+mn-ea"/>
                <a:cs typeface="+mn-cs"/>
              </a:rPr>
              <a:t> i 2020 til at tale om behovet for at sætte ind tidligere ift. de udsatte børn. Hun udtalte, at hun ville være børnenes minister. </a:t>
            </a:r>
          </a:p>
          <a:p>
            <a:pPr fontAlgn="base"/>
            <a:endParaRPr lang="da-DK" sz="1000" b="0" kern="1200" dirty="0" smtClean="0">
              <a:solidFill>
                <a:schemeClr val="tx1"/>
              </a:solidFill>
              <a:effectLst/>
              <a:latin typeface="+mn-lt"/>
              <a:ea typeface="+mn-ea"/>
              <a:cs typeface="+mn-cs"/>
            </a:endParaRPr>
          </a:p>
          <a:p>
            <a:pPr fontAlgn="base"/>
            <a:r>
              <a:rPr lang="da-DK" sz="1000" b="0" kern="1200" dirty="0" smtClean="0">
                <a:solidFill>
                  <a:schemeClr val="tx1"/>
                </a:solidFill>
                <a:effectLst/>
                <a:latin typeface="+mn-lt"/>
                <a:ea typeface="+mn-ea"/>
                <a:cs typeface="+mn-cs"/>
              </a:rPr>
              <a:t>Mange organisationer og interessenter på børne- og familieområdet har været inddraget i forarbejdet til reformen ”Børnene Først”, som barnets lov er en del af.</a:t>
            </a:r>
          </a:p>
          <a:p>
            <a:pPr fontAlgn="base"/>
            <a:r>
              <a:rPr lang="da-DK" sz="1000" b="0" kern="1200" dirty="0" smtClean="0">
                <a:solidFill>
                  <a:schemeClr val="tx1"/>
                </a:solidFill>
                <a:effectLst/>
                <a:latin typeface="+mn-lt"/>
                <a:ea typeface="+mn-ea"/>
                <a:cs typeface="+mn-cs"/>
              </a:rPr>
              <a:t>I januar 2021 kom den daværende regerings udspil til ”Børnene</a:t>
            </a:r>
            <a:r>
              <a:rPr lang="da-DK" sz="1000" b="0" kern="1200" baseline="0" dirty="0" smtClean="0">
                <a:solidFill>
                  <a:schemeClr val="tx1"/>
                </a:solidFill>
                <a:effectLst/>
                <a:latin typeface="+mn-lt"/>
                <a:ea typeface="+mn-ea"/>
                <a:cs typeface="+mn-cs"/>
              </a:rPr>
              <a:t> Først”</a:t>
            </a:r>
            <a:r>
              <a:rPr lang="da-DK" sz="1000" b="0" kern="1200" dirty="0" smtClean="0">
                <a:solidFill>
                  <a:schemeClr val="tx1"/>
                </a:solidFill>
                <a:effectLst/>
                <a:latin typeface="+mn-lt"/>
                <a:ea typeface="+mn-ea"/>
                <a:cs typeface="+mn-cs"/>
              </a:rPr>
              <a:t/>
            </a:r>
            <a:br>
              <a:rPr lang="da-DK" sz="1000" b="0" kern="1200" dirty="0" smtClean="0">
                <a:solidFill>
                  <a:schemeClr val="tx1"/>
                </a:solidFill>
                <a:effectLst/>
                <a:latin typeface="+mn-lt"/>
                <a:ea typeface="+mn-ea"/>
                <a:cs typeface="+mn-cs"/>
              </a:rPr>
            </a:br>
            <a:endParaRPr lang="da-DK" sz="1000" kern="1200" dirty="0" smtClean="0">
              <a:solidFill>
                <a:schemeClr val="tx1"/>
              </a:solidFill>
              <a:effectLst/>
              <a:latin typeface="+mn-lt"/>
              <a:ea typeface="+mn-ea"/>
              <a:cs typeface="+mn-cs"/>
            </a:endParaRPr>
          </a:p>
          <a:p>
            <a:r>
              <a:rPr lang="da-DK" sz="1000" kern="1200" dirty="0" smtClean="0">
                <a:solidFill>
                  <a:schemeClr val="tx1"/>
                </a:solidFill>
                <a:effectLst/>
                <a:latin typeface="+mn-lt"/>
                <a:ea typeface="+mn-ea"/>
                <a:cs typeface="+mn-cs"/>
              </a:rPr>
              <a:t>I maj 2021 kom ”Aftaleteksten</a:t>
            </a:r>
            <a:r>
              <a:rPr lang="da-DK" sz="1000" kern="1200" baseline="0" dirty="0" smtClean="0">
                <a:solidFill>
                  <a:schemeClr val="tx1"/>
                </a:solidFill>
                <a:effectLst/>
                <a:latin typeface="+mn-lt"/>
                <a:ea typeface="+mn-ea"/>
                <a:cs typeface="+mn-cs"/>
              </a:rPr>
              <a:t> Børnene Først”-</a:t>
            </a:r>
            <a:r>
              <a:rPr lang="da-DK" sz="1000" kern="1200" dirty="0" smtClean="0">
                <a:solidFill>
                  <a:schemeClr val="tx1"/>
                </a:solidFill>
                <a:effectLst/>
                <a:latin typeface="+mn-lt"/>
                <a:ea typeface="+mn-ea"/>
                <a:cs typeface="+mn-cs"/>
              </a:rPr>
              <a:t> Aftaleteksten er en bred politisk aftale mellem den daværende regering (Socialdemokratiet), Enhedslisten, Radikale Venstre, SF, Alternativet, Venstre,</a:t>
            </a:r>
            <a:r>
              <a:rPr lang="da-DK" sz="1000" kern="1200" baseline="0" dirty="0" smtClean="0">
                <a:solidFill>
                  <a:schemeClr val="tx1"/>
                </a:solidFill>
                <a:effectLst/>
                <a:latin typeface="+mn-lt"/>
                <a:ea typeface="+mn-ea"/>
                <a:cs typeface="+mn-cs"/>
              </a:rPr>
              <a:t> </a:t>
            </a:r>
            <a:r>
              <a:rPr lang="da-DK" sz="1000" kern="1200" dirty="0" smtClean="0">
                <a:solidFill>
                  <a:schemeClr val="tx1"/>
                </a:solidFill>
                <a:effectLst/>
                <a:latin typeface="+mn-lt"/>
                <a:ea typeface="+mn-ea"/>
                <a:cs typeface="+mn-cs"/>
              </a:rPr>
              <a:t>Konservative, Liberal Alliance, Dansk Folkeparti og Kristendemokraterne. </a:t>
            </a:r>
          </a:p>
          <a:p>
            <a:endParaRPr lang="da-DK" sz="1000" kern="1200" dirty="0" smtClean="0">
              <a:solidFill>
                <a:schemeClr val="tx1"/>
              </a:solidFill>
              <a:effectLst/>
              <a:latin typeface="+mn-lt"/>
              <a:ea typeface="+mn-ea"/>
              <a:cs typeface="+mn-cs"/>
            </a:endParaRPr>
          </a:p>
          <a:p>
            <a:r>
              <a:rPr lang="da-DK" sz="1000" kern="1200" dirty="0" smtClean="0">
                <a:solidFill>
                  <a:schemeClr val="tx1"/>
                </a:solidFill>
                <a:effectLst/>
                <a:latin typeface="+mn-lt"/>
                <a:ea typeface="+mn-ea"/>
                <a:cs typeface="+mn-cs"/>
              </a:rPr>
              <a:t>I maj 23: </a:t>
            </a:r>
            <a:r>
              <a:rPr lang="da-DK" sz="1000" b="0" i="0" kern="1200" dirty="0" smtClean="0">
                <a:solidFill>
                  <a:schemeClr val="tx1"/>
                </a:solidFill>
                <a:effectLst/>
                <a:latin typeface="+mn-lt"/>
                <a:ea typeface="+mn-ea"/>
                <a:cs typeface="+mn-cs"/>
              </a:rPr>
              <a:t> Dansk Folkeparti, Liberal Alliance, Alternativet, trak sig</a:t>
            </a:r>
            <a:r>
              <a:rPr lang="da-DK" sz="1000" b="0" i="0" kern="1200" baseline="0" dirty="0" smtClean="0">
                <a:solidFill>
                  <a:schemeClr val="tx1"/>
                </a:solidFill>
                <a:effectLst/>
                <a:latin typeface="+mn-lt"/>
                <a:ea typeface="+mn-ea"/>
                <a:cs typeface="+mn-cs"/>
              </a:rPr>
              <a:t> efterfølgende. </a:t>
            </a:r>
            <a:endParaRPr lang="da-DK" sz="1000" b="0" i="0" kern="1200" dirty="0" smtClean="0">
              <a:solidFill>
                <a:schemeClr val="tx1"/>
              </a:solidFill>
              <a:effectLst/>
              <a:latin typeface="+mn-lt"/>
              <a:ea typeface="+mn-ea"/>
              <a:cs typeface="+mn-cs"/>
            </a:endParaRPr>
          </a:p>
          <a:p>
            <a:r>
              <a:rPr lang="da-DK" sz="1000" b="0" i="0" kern="1200" dirty="0" smtClean="0">
                <a:solidFill>
                  <a:schemeClr val="tx1"/>
                </a:solidFill>
                <a:effectLst/>
                <a:latin typeface="+mn-lt"/>
                <a:ea typeface="+mn-ea"/>
                <a:cs typeface="+mn-cs"/>
              </a:rPr>
              <a:t>Ikrafttrædelse</a:t>
            </a:r>
            <a:r>
              <a:rPr lang="da-DK" sz="1000" b="0" i="0" kern="1200" baseline="0" dirty="0" smtClean="0">
                <a:solidFill>
                  <a:schemeClr val="tx1"/>
                </a:solidFill>
                <a:effectLst/>
                <a:latin typeface="+mn-lt"/>
                <a:ea typeface="+mn-ea"/>
                <a:cs typeface="+mn-cs"/>
              </a:rPr>
              <a:t> 1.1.24. – der er i alt 214 paragraffer.</a:t>
            </a:r>
          </a:p>
          <a:p>
            <a:endParaRPr lang="da-DK" sz="10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baseline="0" dirty="0" smtClean="0"/>
              <a:t>Den samlede aftaletekst for reformen kan findes via dette link: https://sm.dk/Media/637583203842999255/Aftaletekst_Boernene_Foerst_maj2021.pdf</a:t>
            </a:r>
          </a:p>
          <a:p>
            <a:pPr marL="0" indent="0">
              <a:buFont typeface="Arial" panose="020B0604020202020204" pitchFamily="34" charset="0"/>
              <a:buNone/>
            </a:pPr>
            <a:endParaRPr lang="da-DK" sz="10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000" dirty="0" smtClean="0"/>
              <a:t>Barnets lov omfatter</a:t>
            </a:r>
            <a:r>
              <a:rPr lang="da-DK" sz="1000" baseline="0" dirty="0" smtClean="0"/>
              <a:t> </a:t>
            </a:r>
            <a:r>
              <a:rPr lang="da-DK" sz="1000" i="1" dirty="0" smtClean="0"/>
              <a:t>alle </a:t>
            </a:r>
            <a:r>
              <a:rPr lang="da-DK" sz="1000" dirty="0" smtClean="0"/>
              <a:t>børn og unge, som har brug for hjælp og støtte – uanset om det skyldes sociale</a:t>
            </a:r>
            <a:r>
              <a:rPr lang="da-DK" sz="1000" baseline="0" dirty="0" smtClean="0"/>
              <a:t> problemer eller funktionsnedsættelser.</a:t>
            </a:r>
            <a:endParaRPr lang="da-DK" sz="1000" dirty="0" smtClean="0"/>
          </a:p>
          <a:p>
            <a:pPr marL="0" indent="0">
              <a:buFontTx/>
              <a:buNone/>
            </a:pPr>
            <a:endParaRPr lang="da-DK" sz="1000" dirty="0" smtClean="0"/>
          </a:p>
          <a:p>
            <a:pPr marL="0" indent="0">
              <a:buFontTx/>
              <a:buNone/>
            </a:pPr>
            <a:r>
              <a:rPr lang="da-DK" sz="1000" dirty="0" smtClean="0"/>
              <a:t>Barnets lov er en</a:t>
            </a:r>
            <a:r>
              <a:rPr lang="da-DK" sz="1000" i="1" dirty="0" smtClean="0"/>
              <a:t> </a:t>
            </a:r>
            <a:r>
              <a:rPr lang="da-DK" sz="1000" i="0" dirty="0" smtClean="0"/>
              <a:t>stor</a:t>
            </a:r>
            <a:r>
              <a:rPr lang="da-DK" sz="1000" i="1" dirty="0" smtClean="0"/>
              <a:t> </a:t>
            </a:r>
            <a:r>
              <a:rPr lang="da-DK" sz="1000" dirty="0" smtClean="0"/>
              <a:t>forandring af vores nuværende praksis på hele børne- og ungeområdet, som kræver, at vi gør noget</a:t>
            </a:r>
            <a:r>
              <a:rPr lang="da-DK" sz="1000" baseline="0" dirty="0" smtClean="0"/>
              <a:t> andet, end i dag.</a:t>
            </a:r>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4</a:t>
            </a:fld>
            <a:endParaRPr lang="da-DK" dirty="0"/>
          </a:p>
        </p:txBody>
      </p:sp>
    </p:spTree>
    <p:extLst>
      <p:ext uri="{BB962C8B-B14F-4D97-AF65-F5344CB8AC3E}">
        <p14:creationId xmlns:p14="http://schemas.microsoft.com/office/powerpoint/2010/main" val="281855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baseline="0" dirty="0" smtClean="0"/>
              <a:t>De centrale sigtepunkter i børnene først: </a:t>
            </a:r>
          </a:p>
          <a:p>
            <a:pPr marL="0" indent="0">
              <a:buFont typeface="Arial" panose="020B0604020202020204" pitchFamily="34" charset="0"/>
              <a:buNone/>
            </a:pPr>
            <a:r>
              <a:rPr lang="da-DK" sz="1200" b="1" i="0" dirty="0" smtClean="0"/>
              <a:t>Bedre og tidligere indsats for udsatte børn og familier</a:t>
            </a:r>
          </a:p>
          <a:p>
            <a:pPr marL="171450" indent="-171450">
              <a:buFont typeface="Arial" panose="020B0604020202020204" pitchFamily="34" charset="0"/>
              <a:buChar char="•"/>
            </a:pPr>
            <a:r>
              <a:rPr lang="da-DK" sz="1200" i="0" dirty="0" smtClean="0"/>
              <a:t>Ikke alle børn får den rette hjælp i tide.</a:t>
            </a:r>
            <a:r>
              <a:rPr lang="da-DK" sz="1200" i="0" baseline="0" dirty="0" smtClean="0"/>
              <a:t> D</a:t>
            </a:r>
            <a:r>
              <a:rPr lang="da-DK" sz="1200" i="0" dirty="0" smtClean="0"/>
              <a:t>et skal der rettes op på.</a:t>
            </a:r>
          </a:p>
          <a:p>
            <a:pPr marL="171450" indent="-171450">
              <a:buFont typeface="Arial" panose="020B0604020202020204" pitchFamily="34" charset="0"/>
              <a:buChar char="•"/>
            </a:pPr>
            <a:r>
              <a:rPr lang="da-DK" sz="1200" i="0" dirty="0" smtClean="0"/>
              <a:t>Der skal fokus på det forebyggende arbejde i højere grad.</a:t>
            </a:r>
          </a:p>
          <a:p>
            <a:pPr marL="171450" indent="-171450">
              <a:buFont typeface="Arial" panose="020B0604020202020204" pitchFamily="34" charset="0"/>
              <a:buChar char="•"/>
            </a:pPr>
            <a:r>
              <a:rPr lang="da-DK" sz="1200" i="0" dirty="0" smtClean="0"/>
              <a:t>Sættes så tidligt ind som muligt.</a:t>
            </a:r>
          </a:p>
          <a:p>
            <a:pPr marL="171450" indent="-171450">
              <a:buFont typeface="Arial" panose="020B0604020202020204" pitchFamily="34" charset="0"/>
              <a:buChar char="•"/>
            </a:pPr>
            <a:r>
              <a:rPr lang="da-DK" sz="1200" i="0" dirty="0" smtClean="0"/>
              <a:t>Fokus på en mere helhedsorienteret indsats og også fokus på søskende.</a:t>
            </a:r>
          </a:p>
          <a:p>
            <a:pPr marL="0" indent="0">
              <a:buFont typeface="Arial" panose="020B0604020202020204" pitchFamily="34" charset="0"/>
              <a:buNone/>
            </a:pPr>
            <a:endParaRPr lang="da-DK" sz="1200" i="0" dirty="0" smtClean="0"/>
          </a:p>
          <a:p>
            <a:pPr marL="0" indent="0">
              <a:buFont typeface="Arial" panose="020B0604020202020204" pitchFamily="34" charset="0"/>
              <a:buNone/>
            </a:pPr>
            <a:r>
              <a:rPr lang="da-DK" sz="1200" b="1" i="0" dirty="0" smtClean="0"/>
              <a:t>Færre skift og mere stabilitet </a:t>
            </a:r>
          </a:p>
          <a:p>
            <a:pPr marL="171450" indent="-171450">
              <a:buFont typeface="Arial" panose="020B0604020202020204" pitchFamily="34" charset="0"/>
              <a:buChar char="•"/>
            </a:pPr>
            <a:r>
              <a:rPr lang="da-DK" sz="1200" b="0" i="0" dirty="0" smtClean="0"/>
              <a:t>Sikre</a:t>
            </a:r>
            <a:r>
              <a:rPr lang="da-DK" sz="1200" b="0" i="0" baseline="0" dirty="0" smtClean="0"/>
              <a:t> kontinuitet i barnets liv.</a:t>
            </a:r>
          </a:p>
          <a:p>
            <a:pPr marL="171450" indent="-171450">
              <a:buFont typeface="Arial" panose="020B0604020202020204" pitchFamily="34" charset="0"/>
              <a:buChar char="•"/>
            </a:pPr>
            <a:r>
              <a:rPr lang="da-DK" sz="1200" b="0" i="0" baseline="0" dirty="0" smtClean="0"/>
              <a:t>Anbragte børn skal ikke udsættes for unødige skift.</a:t>
            </a:r>
          </a:p>
          <a:p>
            <a:pPr marL="171450" indent="-171450">
              <a:buFont typeface="Arial" panose="020B0604020202020204" pitchFamily="34" charset="0"/>
              <a:buChar char="•"/>
            </a:pPr>
            <a:r>
              <a:rPr lang="da-DK" sz="1200" b="0" i="0" baseline="0" dirty="0" smtClean="0"/>
              <a:t>De har brug for stabile voksne. </a:t>
            </a:r>
          </a:p>
          <a:p>
            <a:pPr marL="171450" indent="-171450">
              <a:buFont typeface="Arial" panose="020B0604020202020204" pitchFamily="34" charset="0"/>
              <a:buChar char="•"/>
            </a:pPr>
            <a:r>
              <a:rPr lang="da-DK" sz="1200" b="0" i="0" baseline="0" dirty="0" smtClean="0"/>
              <a:t>Brug for nogle vedvarende anbringelser for nogle børn.</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Barnets lov – flere rettigheder til børnene</a:t>
            </a:r>
          </a:p>
          <a:p>
            <a:pPr marL="171450" indent="-171450">
              <a:buFont typeface="Arial" panose="020B0604020202020204" pitchFamily="34" charset="0"/>
              <a:buChar char="•"/>
            </a:pPr>
            <a:r>
              <a:rPr lang="da-DK" sz="1200" b="0" i="0" dirty="0" smtClean="0"/>
              <a:t>Helt</a:t>
            </a:r>
            <a:r>
              <a:rPr lang="da-DK" sz="1200" b="0" i="0" baseline="0" dirty="0" smtClean="0"/>
              <a:t> centralt for forhandlingerne var barnets rettigheder.</a:t>
            </a:r>
          </a:p>
          <a:p>
            <a:pPr marL="171450" indent="-171450">
              <a:buFont typeface="Arial" panose="020B0604020202020204" pitchFamily="34" charset="0"/>
              <a:buChar char="•"/>
            </a:pPr>
            <a:r>
              <a:rPr lang="da-DK" sz="1200" b="0" i="0" baseline="0" dirty="0" smtClean="0"/>
              <a:t>Børnene skal inddrages mere.</a:t>
            </a:r>
          </a:p>
          <a:p>
            <a:pPr marL="171450" indent="-171450">
              <a:buFont typeface="Arial" panose="020B0604020202020204" pitchFamily="34" charset="0"/>
              <a:buChar char="•"/>
            </a:pPr>
            <a:r>
              <a:rPr lang="da-DK" sz="1200" b="0" i="0" baseline="0" dirty="0" smtClean="0"/>
              <a:t>Uanset alder vil børn få en egen ret.</a:t>
            </a:r>
          </a:p>
          <a:p>
            <a:pPr marL="171450" indent="-171450">
              <a:buFont typeface="Arial" panose="020B0604020202020204" pitchFamily="34" charset="0"/>
              <a:buChar char="•"/>
            </a:pPr>
            <a:r>
              <a:rPr lang="da-DK" sz="1200" b="0" i="0" baseline="0" dirty="0" smtClean="0"/>
              <a:t>Pligt til at inddrage dem og lade det være styrende, hvad barnets ønsker er.</a:t>
            </a:r>
          </a:p>
          <a:p>
            <a:pPr marL="171450" indent="-171450">
              <a:buFont typeface="Arial" panose="020B0604020202020204" pitchFamily="34" charset="0"/>
              <a:buChar char="•"/>
            </a:pPr>
            <a:r>
              <a:rPr lang="da-DK" sz="1200" b="0" i="0" baseline="0" dirty="0" smtClean="0"/>
              <a:t>De voksne har stadig ansvaret.</a:t>
            </a:r>
          </a:p>
          <a:p>
            <a:pPr marL="171450" indent="-171450">
              <a:buFont typeface="Arial" panose="020B0604020202020204" pitchFamily="34" charset="0"/>
              <a:buChar char="•"/>
            </a:pPr>
            <a:r>
              <a:rPr lang="da-DK" sz="1200" b="0" i="0" baseline="0" dirty="0" smtClean="0"/>
              <a:t>Børnene skal føle, at de bliver set og hørt.</a:t>
            </a:r>
          </a:p>
          <a:p>
            <a:pPr marL="171450" indent="-171450">
              <a:buFont typeface="Arial" panose="020B0604020202020204" pitchFamily="34" charset="0"/>
              <a:buChar char="•"/>
            </a:pPr>
            <a:r>
              <a:rPr lang="da-DK" sz="1200" b="0" i="0" baseline="0" dirty="0" smtClean="0"/>
              <a:t>Væk fra sprogbrug, hvor barnet kan opfatte sig som et problem.</a:t>
            </a:r>
          </a:p>
          <a:p>
            <a:pPr marL="0" indent="0">
              <a:buFont typeface="Arial" panose="020B0604020202020204" pitchFamily="34" charset="0"/>
              <a:buNone/>
            </a:pPr>
            <a:endParaRPr lang="da-DK" sz="1200" i="0" dirty="0" smtClean="0"/>
          </a:p>
          <a:p>
            <a:pPr marL="0" indent="0">
              <a:buFont typeface="Arial" panose="020B0604020202020204" pitchFamily="34" charset="0"/>
              <a:buNone/>
            </a:pPr>
            <a:r>
              <a:rPr lang="da-DK" sz="1200" b="1" i="0" dirty="0" smtClean="0"/>
              <a:t>Bedre kvalitet i anbringelserne </a:t>
            </a:r>
          </a:p>
          <a:p>
            <a:pPr marL="171450" indent="-171450">
              <a:buFont typeface="Arial" panose="020B0604020202020204" pitchFamily="34" charset="0"/>
              <a:buChar char="•"/>
            </a:pPr>
            <a:r>
              <a:rPr lang="da-DK" sz="1200" b="0" i="0" dirty="0" smtClean="0"/>
              <a:t>Fokus</a:t>
            </a:r>
            <a:r>
              <a:rPr lang="da-DK" sz="1200" b="0" i="0" baseline="0" dirty="0" smtClean="0"/>
              <a:t> på kvaliteten og uddannelse til plejefamilier.</a:t>
            </a:r>
          </a:p>
          <a:p>
            <a:pPr marL="171450" indent="-171450">
              <a:buFont typeface="Arial" panose="020B0604020202020204" pitchFamily="34" charset="0"/>
              <a:buChar char="•"/>
            </a:pPr>
            <a:r>
              <a:rPr lang="da-DK" sz="1200" b="0" i="0" baseline="0" dirty="0" smtClean="0"/>
              <a:t>Fokus på kvaliteten på institutioner.</a:t>
            </a:r>
          </a:p>
          <a:p>
            <a:pPr marL="171450" indent="-171450">
              <a:buFont typeface="Arial" panose="020B0604020202020204" pitchFamily="34" charset="0"/>
              <a:buChar char="•"/>
            </a:pPr>
            <a:r>
              <a:rPr lang="da-DK" sz="1200" b="0" i="0" baseline="0" dirty="0" smtClean="0"/>
              <a:t>Barnet og den unge skal vedvarende have kontakt til familier under anbringelsen.</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Bedre kvalitet i sagsbehandlingen og styrket retssikkerhed </a:t>
            </a:r>
          </a:p>
          <a:p>
            <a:pPr marL="171450" indent="-171450">
              <a:buFont typeface="Arial" panose="020B0604020202020204" pitchFamily="34" charset="0"/>
              <a:buChar char="•"/>
            </a:pPr>
            <a:r>
              <a:rPr lang="da-DK" sz="1200" b="0" i="0" dirty="0" smtClean="0"/>
              <a:t>Skrevet ind i loven - to rådgivere på visse sager.</a:t>
            </a:r>
          </a:p>
          <a:p>
            <a:pPr marL="171450" indent="-171450">
              <a:buFont typeface="Arial" panose="020B0604020202020204" pitchFamily="34" charset="0"/>
              <a:buChar char="•"/>
            </a:pPr>
            <a:r>
              <a:rPr lang="da-DK" sz="1200" b="0" i="0" dirty="0" smtClean="0"/>
              <a:t>Efteruddannelse bliver et omdrejningspunkt.</a:t>
            </a:r>
          </a:p>
          <a:p>
            <a:pPr marL="0" indent="0">
              <a:buFont typeface="Arial" panose="020B0604020202020204" pitchFamily="34" charset="0"/>
              <a:buNone/>
            </a:pPr>
            <a:endParaRPr lang="da-DK" sz="1200" b="0" i="0" dirty="0" smtClean="0"/>
          </a:p>
          <a:p>
            <a:pPr marL="0" indent="0">
              <a:buFont typeface="Arial" panose="020B0604020202020204" pitchFamily="34" charset="0"/>
              <a:buNone/>
            </a:pPr>
            <a:r>
              <a:rPr lang="da-DK" sz="1200" b="1" i="0" dirty="0" smtClean="0"/>
              <a:t>Godt ind i voksenlivet </a:t>
            </a:r>
          </a:p>
          <a:p>
            <a:pPr marL="171450" indent="-171450">
              <a:buFont typeface="Arial" panose="020B0604020202020204" pitchFamily="34" charset="0"/>
              <a:buChar char="•"/>
            </a:pPr>
            <a:r>
              <a:rPr lang="da-DK" sz="1200" i="0" dirty="0" smtClean="0"/>
              <a:t>Der er i 2022 gennemført en større analyse</a:t>
            </a:r>
            <a:r>
              <a:rPr lang="da-DK" sz="1200" i="0" baseline="0" dirty="0" smtClean="0"/>
              <a:t> af området, som skal danne grund for udvikling af overgangen fra ung til voksen.</a:t>
            </a:r>
          </a:p>
          <a:p>
            <a:pPr marL="0" indent="0">
              <a:buFont typeface="Arial" panose="020B0604020202020204" pitchFamily="34" charset="0"/>
              <a:buNone/>
            </a:pPr>
            <a:r>
              <a:rPr lang="da-DK" sz="1200" i="0" baseline="0" dirty="0" smtClean="0"/>
              <a:t> </a:t>
            </a:r>
            <a:endParaRPr lang="da-DK" sz="1200" b="1" i="0" dirty="0" smtClean="0"/>
          </a:p>
          <a:p>
            <a:pPr marL="0" indent="0">
              <a:buFont typeface="Arial" panose="020B0604020202020204" pitchFamily="34" charset="0"/>
              <a:buNone/>
            </a:pPr>
            <a:r>
              <a:rPr lang="da-DK" sz="1200" b="1" i="0" dirty="0" smtClean="0"/>
              <a:t>Fra aftale til virkelighed</a:t>
            </a:r>
          </a:p>
          <a:p>
            <a:pPr marL="0" indent="0">
              <a:buFont typeface="Arial" panose="020B0604020202020204" pitchFamily="34" charset="0"/>
              <a:buNone/>
            </a:pPr>
            <a:r>
              <a:rPr lang="da-DK" sz="1200" baseline="0" dirty="0" smtClean="0"/>
              <a:t>Implementeringen af Børnene først og barnets lov følges og understøttes tæt. </a:t>
            </a:r>
          </a:p>
          <a:p>
            <a:pPr marL="0" indent="0">
              <a:buFont typeface="Arial" panose="020B0604020202020204" pitchFamily="34" charset="0"/>
              <a:buNone/>
            </a:pPr>
            <a:endParaRPr lang="da-DK" sz="1200" baseline="0" dirty="0" smtClean="0"/>
          </a:p>
          <a:p>
            <a:pPr marL="171450" indent="-171450">
              <a:buFont typeface="Arial" panose="020B0604020202020204" pitchFamily="34" charset="0"/>
              <a:buChar char="•"/>
            </a:pPr>
            <a:r>
              <a:rPr lang="da-DK" sz="1200" baseline="0" dirty="0" smtClean="0"/>
              <a:t>Der er nedsat et partnerskab med interessenter fra børne- og ungeområdet. Herunder KL, BKF, brugerorganisationer. </a:t>
            </a:r>
          </a:p>
          <a:p>
            <a:pPr marL="171450" indent="-171450">
              <a:buFont typeface="Arial" panose="020B0604020202020204" pitchFamily="34" charset="0"/>
              <a:buChar char="•"/>
            </a:pPr>
            <a:r>
              <a:rPr lang="da-DK" sz="1200" baseline="0" dirty="0" smtClean="0"/>
              <a:t>Derudover er der en interessentfølgegruppe som følger implementeringen. Der gennemføres en national evaluering af implementeringen af barnets lov, hvor der blandt andet vil være fokus på inddragelse. </a:t>
            </a:r>
          </a:p>
          <a:p>
            <a:pPr marL="171450" indent="-171450">
              <a:buFont typeface="Arial" panose="020B0604020202020204" pitchFamily="34" charset="0"/>
              <a:buChar char="•"/>
            </a:pPr>
            <a:r>
              <a:rPr lang="da-DK" sz="1200" baseline="0" dirty="0" smtClean="0"/>
              <a:t>Social- og Boligstyrelsen understøtter implementeringen fra 2023 – 2026 med blandt andet kompetenceudvikling, implementeringsredskaber og håndbøger målrettet det socialfaglige arbejde. </a:t>
            </a:r>
            <a:endParaRPr lang="da-DK" dirty="0" smtClean="0"/>
          </a:p>
          <a:p>
            <a:pPr marL="0" indent="0">
              <a:buFont typeface="Arial" panose="020B0604020202020204" pitchFamily="34" charset="0"/>
              <a:buNone/>
            </a:pPr>
            <a:endParaRPr lang="da-DK" sz="1200" b="1" baseline="0"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5</a:t>
            </a:fld>
            <a:endParaRPr lang="da-DK" dirty="0"/>
          </a:p>
        </p:txBody>
      </p:sp>
    </p:spTree>
    <p:extLst>
      <p:ext uri="{BB962C8B-B14F-4D97-AF65-F5344CB8AC3E}">
        <p14:creationId xmlns:p14="http://schemas.microsoft.com/office/powerpoint/2010/main" val="361117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dato 3"/>
          <p:cNvSpPr>
            <a:spLocks noGrp="1"/>
          </p:cNvSpPr>
          <p:nvPr>
            <p:ph type="dt" idx="10"/>
          </p:nvPr>
        </p:nvSpPr>
        <p:spPr/>
        <p:txBody>
          <a:bodyPr/>
          <a:lstStyle/>
          <a:p>
            <a:fld id="{786C0674-3CF9-4B55-9A7D-9AC996BBB134}"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6</a:t>
            </a:fld>
            <a:endParaRPr lang="da-DK" dirty="0"/>
          </a:p>
        </p:txBody>
      </p:sp>
    </p:spTree>
    <p:extLst>
      <p:ext uri="{BB962C8B-B14F-4D97-AF65-F5344CB8AC3E}">
        <p14:creationId xmlns:p14="http://schemas.microsoft.com/office/powerpoint/2010/main" val="74074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sz="1000" baseline="0" dirty="0" smtClean="0"/>
          </a:p>
        </p:txBody>
      </p:sp>
      <p:sp>
        <p:nvSpPr>
          <p:cNvPr id="4" name="Pladsholder til dato 3"/>
          <p:cNvSpPr>
            <a:spLocks noGrp="1"/>
          </p:cNvSpPr>
          <p:nvPr>
            <p:ph type="dt" idx="10"/>
          </p:nvPr>
        </p:nvSpPr>
        <p:spPr/>
        <p:txBody>
          <a:bodyPr/>
          <a:lstStyle/>
          <a:p>
            <a:fld id="{5B5AD5CE-2F3D-4807-9EE4-047ABF0BCD2E}"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7</a:t>
            </a:fld>
            <a:endParaRPr lang="da-DK" dirty="0"/>
          </a:p>
        </p:txBody>
      </p:sp>
    </p:spTree>
    <p:extLst>
      <p:ext uri="{BB962C8B-B14F-4D97-AF65-F5344CB8AC3E}">
        <p14:creationId xmlns:p14="http://schemas.microsoft.com/office/powerpoint/2010/main" val="16586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smtClean="0">
                <a:solidFill>
                  <a:schemeClr val="tx1"/>
                </a:solidFill>
                <a:effectLst/>
                <a:latin typeface="+mn-lt"/>
                <a:ea typeface="+mn-ea"/>
                <a:cs typeface="+mn-cs"/>
              </a:rPr>
              <a:t>Fokusområder:</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Der er nogle fokusområder, som er særligt gennemgående i loven og afspejler væsentlige politiske intentioner. Fokusområderne sætter retning for alle os, der til dagligt skal anvende loven i vores arbejde med børn, unge og familier.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Fire centrale fokusområder 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kern="1200" dirty="0" smtClean="0">
                <a:solidFill>
                  <a:schemeClr val="tx1"/>
                </a:solidFill>
                <a:effectLst/>
                <a:latin typeface="+mn-lt"/>
                <a:ea typeface="+mn-ea"/>
                <a:cs typeface="+mn-cs"/>
              </a:rPr>
              <a:t>Et tidssvarende børnesyn: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og unge anerkendes som selvstændige individer med egne holdninger, ønsker og perspektiver på deres liv og forhold.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skal ses ”i deres egen ret” og med ”egen stemme”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Med loven får børn og unge således en grundlæggende ret til at blive inddraget og til at få indflydelse på de forhold, der vedrører dem.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Børnenes og de unges retssikkerhed skal prioriteres, og de skal opleve et børnevenligt system.</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Børnene skal inddrages mere. Der er ikke fastlagte tidspunkter, men det fremgår, at de skal inddrages løbende i alle beslutninger/afgørelser, der vedrører dem.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Uanset alder har børn en egen ret. De har partsbeføjelser i visse sager fra de er 10 år, fx kan de klage og anmode om aktindsigt. De har ret til bisidder. De kan også anmode om anbringelse, støtteperson, suspenderet samvær og permanent inddragelse.</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Pligt til at inddrage dem og lade det være styrende, hvad barnets ønsker 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 voksne har stadig ansvaret.</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Børnene skal føle, at de bliver set og hørt.</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Væk fra sprogbrug, hvor barnet kan opfatte sig som et problem.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smtClean="0"/>
              <a:t>Fleksible sagsforløb med større rum for socialfaglige vurderinger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Børn, unge og familier skal</a:t>
            </a:r>
            <a:r>
              <a:rPr lang="da-DK" sz="1200" kern="1200" baseline="0" dirty="0" smtClean="0">
                <a:solidFill>
                  <a:schemeClr val="tx1"/>
                </a:solidFill>
                <a:effectLst/>
                <a:latin typeface="+mn-lt"/>
                <a:ea typeface="+mn-ea"/>
                <a:cs typeface="+mn-cs"/>
              </a:rPr>
              <a:t> have den </a:t>
            </a:r>
            <a:r>
              <a:rPr lang="da-DK" sz="1200" kern="1200" dirty="0" smtClean="0">
                <a:solidFill>
                  <a:schemeClr val="tx1"/>
                </a:solidFill>
                <a:effectLst/>
                <a:latin typeface="+mn-lt"/>
                <a:ea typeface="+mn-ea"/>
                <a:cs typeface="+mn-cs"/>
              </a:rPr>
              <a:t>rette hjælp i tide, og regler skal ikke stå i vejen for handling. Der er indført mere </a:t>
            </a:r>
            <a:r>
              <a:rPr lang="da-DK" sz="1200" i="1" kern="1200" dirty="0" smtClean="0">
                <a:solidFill>
                  <a:schemeClr val="tx1"/>
                </a:solidFill>
                <a:effectLst/>
                <a:latin typeface="+mn-lt"/>
                <a:ea typeface="+mn-ea"/>
                <a:cs typeface="+mn-cs"/>
              </a:rPr>
              <a:t>fleksible krav til afdækningen </a:t>
            </a:r>
            <a:r>
              <a:rPr lang="da-DK" sz="1200" kern="1200" dirty="0" smtClean="0">
                <a:solidFill>
                  <a:schemeClr val="tx1"/>
                </a:solidFill>
                <a:effectLst/>
                <a:latin typeface="+mn-lt"/>
                <a:ea typeface="+mn-ea"/>
                <a:cs typeface="+mn-cs"/>
              </a:rPr>
              <a:t>af barnets eller den unges behov, så tidsforbruget flyttes fra lange udredningsforløb til hurtigere igangsættelse af indsats og opfølgning på barnets trivsel og udvikling via nye undersøgelsesbestemmelser: screening, afdækning og børnefaglig undersøgelse.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Der skal være plads til dialog mellem jer, børnene, de unge og familierne, og der skal være kortere vej fra bekymring til indsats. Barnets lov ændrer ikke på grundlaget for at yde støtte til børn, unge og familier, men den ændrer på de proceskrav, som rammesætter sagsbehandlingen.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Bestemmelserne om undersøgelse, planer og opfølgning er gjort mere fleksible, så fokus er på dialog og handling, der støtter børnenes eller de unges trivsel og udvikling. Det skaber større rum til socialfaglige vurderinger.</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Strukturen i loven skal understøtte et dynamisk sagsforløb, og kortere bestemmelser skal sikre overskueligheden og gøre bestemmelserne nemmere at forstå.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Sagsbehandlingen skal tilrettelægges, så barnets perspektiv altid er styrende i sagsbehandlingen.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smtClean="0"/>
              <a:t>Rette hjælp i tide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Der skal sættes ind med en tidligt forebyggende og støttende indsats til børn, unge og familier, når der er behov for 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Tidlig indsats forstås på to måder: For det første i forhold til barnets ellers den unges alder, hvor det gælder om at gribe børnene eller de unge så tidligt som muligt. Jo tidligere indsatsen sættes ind, jo større mulighed er der for at sikre mulighederne for omsorg, læring, personlig udvikling, trivsel, sundhed og et selvstændigt voksenliv. For det andet i forhold til problemernes omfang, hvor der skal sættes rettidigt og hurtigt ind, inden problemerne vokser sig større, uanset barnets eller den unges alder. De mere fleksible regler understøtter jeres mulighed for at handle hurtigt, når der er behov for det.</a:t>
            </a:r>
          </a:p>
          <a:p>
            <a:pPr marL="0" indent="0">
              <a:buFont typeface="Arial" panose="020B0604020202020204" pitchFamily="34" charset="0"/>
              <a:buNone/>
            </a:pPr>
            <a:endParaRPr lang="da-DK" dirty="0" smtClean="0"/>
          </a:p>
          <a:p>
            <a:pPr marL="0" indent="0">
              <a:buFont typeface="Arial" panose="020B0604020202020204" pitchFamily="34" charset="0"/>
              <a:buNone/>
            </a:pPr>
            <a:r>
              <a:rPr lang="da-DK" b="1" dirty="0" smtClean="0"/>
              <a:t>Færre skift og mere</a:t>
            </a:r>
            <a:r>
              <a:rPr lang="da-DK" b="1" baseline="0" dirty="0" smtClean="0"/>
              <a:t> stabilitet: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Loven skal medvirke til bedre kontinuitet og færre skift i indsatsen og i sagsbehandlingen.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Kommunen skal have fokus på at involvere færrest mulige fagpersoner i barnets eller den unges sag. Det skal ske for at skabe de bedste forudsætninger for at opbygge tillidsfulde og trygge relationer.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Hvor der ikke tidligere har været iværksat støttende indsatser jf. § 32 eller en anbringelse, jf. § 46 (med samtykke) eller § 47 (uden samtykke), skal kommunalbestyrelsen under en børnefaglig undersøgelse sikre kontinuitet og stabilitet for barnet eller den unge, ved at væsentlige møder med barnet eller den unge som udgangspunkt afholdes med deltagelse af to børne- og ungerådgivere, jf. stk. 5.</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Anbragte børn skal ikke udsættes for unødige skift.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De har brug for stabile voksne.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Der er brug for vedvarende anbringelser for nogle børn,</a:t>
            </a:r>
            <a:r>
              <a:rPr lang="da-DK" sz="1200" kern="1200" baseline="0" dirty="0" smtClean="0">
                <a:solidFill>
                  <a:schemeClr val="tx1"/>
                </a:solidFill>
                <a:effectLst/>
                <a:latin typeface="+mn-lt"/>
                <a:ea typeface="+mn-ea"/>
                <a:cs typeface="+mn-cs"/>
              </a:rPr>
              <a:t> derfor blandt andet mulighed for at træffe afgørelse om anbringelse før fødsel.</a:t>
            </a: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dirty="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8</a:t>
            </a:fld>
            <a:endParaRPr lang="da-DK" dirty="0"/>
          </a:p>
        </p:txBody>
      </p:sp>
    </p:spTree>
    <p:extLst>
      <p:ext uri="{BB962C8B-B14F-4D97-AF65-F5344CB8AC3E}">
        <p14:creationId xmlns:p14="http://schemas.microsoft.com/office/powerpoint/2010/main" val="226741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baseline="0" dirty="0" smtClean="0"/>
              <a:t>Ret til inddragelse og indflydelse: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Barnets rettigheder er</a:t>
            </a:r>
            <a:r>
              <a:rPr lang="da-DK" sz="1200" kern="1200" baseline="0" dirty="0" smtClean="0">
                <a:solidFill>
                  <a:schemeClr val="tx1"/>
                </a:solidFill>
                <a:effectLst/>
                <a:latin typeface="+mn-lt"/>
                <a:ea typeface="+mn-ea"/>
                <a:cs typeface="+mn-cs"/>
              </a:rPr>
              <a:t> vigtige at</a:t>
            </a:r>
            <a:r>
              <a:rPr lang="da-DK" sz="1200" kern="1200" dirty="0" smtClean="0">
                <a:solidFill>
                  <a:schemeClr val="tx1"/>
                </a:solidFill>
                <a:effectLst/>
                <a:latin typeface="+mn-lt"/>
                <a:ea typeface="+mn-ea"/>
                <a:cs typeface="+mn-cs"/>
              </a:rPr>
              <a:t> starte med, fordi det er så essentielt i barnets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lov. Det er nu nedfældet i loven, at der er ret til inddragelse,</a:t>
            </a:r>
            <a:r>
              <a:rPr lang="da-DK" sz="1200" kern="1200" baseline="0" dirty="0" smtClean="0">
                <a:solidFill>
                  <a:schemeClr val="tx1"/>
                </a:solidFill>
                <a:effectLst/>
                <a:latin typeface="+mn-lt"/>
                <a:ea typeface="+mn-ea"/>
                <a:cs typeface="+mn-cs"/>
              </a:rPr>
              <a:t> og </a:t>
            </a:r>
            <a:r>
              <a:rPr lang="da-DK" sz="1200" kern="1200" dirty="0" smtClean="0">
                <a:solidFill>
                  <a:schemeClr val="tx1"/>
                </a:solidFill>
                <a:effectLst/>
                <a:latin typeface="+mn-lt"/>
                <a:ea typeface="+mn-ea"/>
                <a:cs typeface="+mn-cs"/>
              </a:rPr>
              <a:t>der er også ret til indflydelse.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sige, at nu er det præciseret, at alle børn skal inddrages i egen sag.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vil også sige, at det er et</a:t>
            </a:r>
            <a:r>
              <a:rPr lang="da-DK" sz="1200" kern="1200" baseline="0" dirty="0" smtClean="0">
                <a:solidFill>
                  <a:schemeClr val="tx1"/>
                </a:solidFill>
                <a:effectLst/>
                <a:latin typeface="+mn-lt"/>
                <a:ea typeface="+mn-ea"/>
                <a:cs typeface="+mn-cs"/>
              </a:rPr>
              <a:t> krav, at når man</a:t>
            </a:r>
            <a:r>
              <a:rPr lang="da-DK" sz="1200" kern="1200" dirty="0" smtClean="0">
                <a:solidFill>
                  <a:schemeClr val="tx1"/>
                </a:solidFill>
                <a:effectLst/>
                <a:latin typeface="+mn-lt"/>
                <a:ea typeface="+mn-ea"/>
                <a:cs typeface="+mn-cs"/>
              </a:rPr>
              <a:t> træffer en afgørelse, </a:t>
            </a:r>
            <a:r>
              <a:rPr lang="da-DK" sz="1200" kern="1200" baseline="0" dirty="0" smtClean="0">
                <a:solidFill>
                  <a:schemeClr val="tx1"/>
                </a:solidFill>
                <a:effectLst/>
                <a:latin typeface="+mn-lt"/>
                <a:ea typeface="+mn-ea"/>
                <a:cs typeface="+mn-cs"/>
              </a:rPr>
              <a:t>skal</a:t>
            </a:r>
            <a:r>
              <a:rPr lang="da-DK" sz="1200" kern="1200" dirty="0" smtClean="0">
                <a:solidFill>
                  <a:schemeClr val="tx1"/>
                </a:solidFill>
                <a:effectLst/>
                <a:latin typeface="+mn-lt"/>
                <a:ea typeface="+mn-ea"/>
                <a:cs typeface="+mn-cs"/>
              </a:rPr>
              <a:t> barnets perspektiver og ønsker inddrages.</a:t>
            </a:r>
            <a:r>
              <a:rPr lang="da-DK" sz="1200" kern="1200" baseline="0" dirty="0" smtClean="0">
                <a:solidFill>
                  <a:schemeClr val="tx1"/>
                </a:solidFill>
                <a:effectLst/>
                <a:latin typeface="+mn-lt"/>
                <a:ea typeface="+mn-ea"/>
                <a:cs typeface="+mn-cs"/>
              </a:rPr>
              <a:t> D</a:t>
            </a:r>
            <a:r>
              <a:rPr lang="da-DK" sz="1200" kern="1200" dirty="0" smtClean="0">
                <a:solidFill>
                  <a:schemeClr val="tx1"/>
                </a:solidFill>
                <a:effectLst/>
                <a:latin typeface="+mn-lt"/>
                <a:ea typeface="+mn-ea"/>
                <a:cs typeface="+mn-cs"/>
              </a:rPr>
              <a:t>et skal kunne dokumenteres, så det</a:t>
            </a:r>
            <a:r>
              <a:rPr lang="da-DK" sz="1200" kern="1200" baseline="0" dirty="0" smtClean="0">
                <a:solidFill>
                  <a:schemeClr val="tx1"/>
                </a:solidFill>
                <a:effectLst/>
                <a:latin typeface="+mn-lt"/>
                <a:ea typeface="+mn-ea"/>
                <a:cs typeface="+mn-cs"/>
              </a:rPr>
              <a:t> skal skrives ned, </a:t>
            </a:r>
            <a:r>
              <a:rPr lang="da-DK" sz="1200" kern="1200" dirty="0" smtClean="0">
                <a:solidFill>
                  <a:schemeClr val="tx1"/>
                </a:solidFill>
                <a:effectLst/>
                <a:latin typeface="+mn-lt"/>
                <a:ea typeface="+mn-ea"/>
                <a:cs typeface="+mn-cs"/>
              </a:rPr>
              <a:t>hvordan man har inddraget barnet eller den unge</a:t>
            </a:r>
            <a:r>
              <a:rPr lang="da-DK" sz="1200" kern="1200" baseline="0" dirty="0" smtClean="0">
                <a:solidFill>
                  <a:schemeClr val="tx1"/>
                </a:solidFill>
                <a:effectLst/>
                <a:latin typeface="+mn-lt"/>
                <a:ea typeface="+mn-ea"/>
                <a:cs typeface="+mn-cs"/>
              </a:rPr>
              <a:t> og</a:t>
            </a:r>
            <a:r>
              <a:rPr lang="da-DK" sz="1200" kern="1200" dirty="0" smtClean="0">
                <a:solidFill>
                  <a:schemeClr val="tx1"/>
                </a:solidFill>
                <a:effectLst/>
                <a:latin typeface="+mn-lt"/>
                <a:ea typeface="+mn-ea"/>
                <a:cs typeface="+mn-cs"/>
              </a:rPr>
              <a:t> hvilken</a:t>
            </a:r>
            <a:r>
              <a:rPr lang="da-DK" sz="1200" kern="1200" baseline="0" dirty="0" smtClean="0">
                <a:solidFill>
                  <a:schemeClr val="tx1"/>
                </a:solidFill>
                <a:effectLst/>
                <a:latin typeface="+mn-lt"/>
                <a:ea typeface="+mn-ea"/>
                <a:cs typeface="+mn-cs"/>
              </a:rPr>
              <a:t> vægt barnets eller den unges perspektiver og ønsker har i afgørelsen. Når det er dokumenteret i sagen, er det </a:t>
            </a:r>
            <a:r>
              <a:rPr lang="da-DK" sz="1200" kern="1200" dirty="0" smtClean="0">
                <a:solidFill>
                  <a:schemeClr val="tx1"/>
                </a:solidFill>
                <a:effectLst/>
                <a:latin typeface="+mn-lt"/>
                <a:ea typeface="+mn-ea"/>
                <a:cs typeface="+mn-cs"/>
              </a:rPr>
              <a:t>muligt at følge</a:t>
            </a:r>
            <a:r>
              <a:rPr lang="da-DK" sz="1200" kern="1200" baseline="0" dirty="0" smtClean="0">
                <a:solidFill>
                  <a:schemeClr val="tx1"/>
                </a:solidFill>
                <a:effectLst/>
                <a:latin typeface="+mn-lt"/>
                <a:ea typeface="+mn-ea"/>
                <a:cs typeface="+mn-cs"/>
              </a:rPr>
              <a:t> op på</a:t>
            </a:r>
            <a:r>
              <a:rPr lang="da-DK" sz="1200" kern="1200" dirty="0" smtClean="0">
                <a:solidFill>
                  <a:schemeClr val="tx1"/>
                </a:solidFill>
                <a:effectLst/>
                <a:latin typeface="+mn-lt"/>
                <a:ea typeface="+mn-ea"/>
                <a:cs typeface="+mn-cs"/>
              </a:rPr>
              <a:t>, at inddragelsen er sket.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har altid været sådan, at man skal inddrage børn, men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med den nye lov</a:t>
            </a:r>
            <a:r>
              <a:rPr lang="da-DK" sz="1200" kern="1200" baseline="0" dirty="0" smtClean="0">
                <a:solidFill>
                  <a:schemeClr val="tx1"/>
                </a:solidFill>
                <a:effectLst/>
                <a:latin typeface="+mn-lt"/>
                <a:ea typeface="+mn-ea"/>
                <a:cs typeface="+mn-cs"/>
              </a:rPr>
              <a:t> er der</a:t>
            </a:r>
            <a:r>
              <a:rPr lang="da-DK" sz="1200" kern="1200" dirty="0" smtClean="0">
                <a:solidFill>
                  <a:schemeClr val="tx1"/>
                </a:solidFill>
                <a:effectLst/>
                <a:latin typeface="+mn-lt"/>
                <a:ea typeface="+mn-ea"/>
                <a:cs typeface="+mn-cs"/>
              </a:rPr>
              <a:t> tale om en skærpelse, og det er også skærpet, at undtagelse</a:t>
            </a:r>
            <a:r>
              <a:rPr lang="da-DK" sz="1200" kern="1200" baseline="0" dirty="0" smtClean="0">
                <a:solidFill>
                  <a:schemeClr val="tx1"/>
                </a:solidFill>
                <a:effectLst/>
                <a:latin typeface="+mn-lt"/>
                <a:ea typeface="+mn-ea"/>
                <a:cs typeface="+mn-cs"/>
              </a:rPr>
              <a:t> af inddragelse kun kan ske i helt særlige tilfælde.</a:t>
            </a:r>
            <a:r>
              <a:rPr lang="da-DK" sz="1200" kern="1200" dirty="0" smtClean="0">
                <a:solidFill>
                  <a:schemeClr val="tx1"/>
                </a:solidFill>
                <a:effectLst/>
                <a:latin typeface="+mn-lt"/>
                <a:ea typeface="+mn-ea"/>
                <a:cs typeface="+mn-cs"/>
              </a:rPr>
              <a:t> Argumentet for undtagelse</a:t>
            </a:r>
            <a:r>
              <a:rPr lang="da-DK" sz="1200" kern="1200" baseline="0" dirty="0" smtClean="0">
                <a:solidFill>
                  <a:schemeClr val="tx1"/>
                </a:solidFill>
                <a:effectLst/>
                <a:latin typeface="+mn-lt"/>
                <a:ea typeface="+mn-ea"/>
                <a:cs typeface="+mn-cs"/>
              </a:rPr>
              <a:t> skal </a:t>
            </a:r>
            <a:r>
              <a:rPr lang="da-DK" sz="1200" kern="1200" dirty="0" smtClean="0">
                <a:solidFill>
                  <a:schemeClr val="tx1"/>
                </a:solidFill>
                <a:effectLst/>
                <a:latin typeface="+mn-lt"/>
                <a:ea typeface="+mn-ea"/>
                <a:cs typeface="+mn-cs"/>
              </a:rPr>
              <a:t>være dokumenteret tydeligt i sagen.</a:t>
            </a:r>
            <a:r>
              <a:rPr lang="da-DK" sz="1200" kern="1200" baseline="0" dirty="0" smtClean="0">
                <a:solidFill>
                  <a:schemeClr val="tx1"/>
                </a:solidFill>
                <a:effectLst/>
                <a:latin typeface="+mn-lt"/>
                <a:ea typeface="+mn-ea"/>
                <a:cs typeface="+mn-cs"/>
              </a:rPr>
              <a:t> En undtagelsesårsag kan fx væ</a:t>
            </a:r>
            <a:r>
              <a:rPr lang="da-DK" sz="1200" kern="1200" dirty="0" smtClean="0">
                <a:solidFill>
                  <a:schemeClr val="tx1"/>
                </a:solidFill>
                <a:effectLst/>
                <a:latin typeface="+mn-lt"/>
                <a:ea typeface="+mn-ea"/>
                <a:cs typeface="+mn-cs"/>
              </a:rPr>
              <a:t>re en meget svær funktionsnedsættelse.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 er ikke noget alderskrav til inddragelse, og</a:t>
            </a:r>
            <a:r>
              <a:rPr lang="da-DK" sz="1200" kern="1200" baseline="0" dirty="0" smtClean="0">
                <a:solidFill>
                  <a:schemeClr val="tx1"/>
                </a:solidFill>
                <a:effectLst/>
                <a:latin typeface="+mn-lt"/>
                <a:ea typeface="+mn-ea"/>
                <a:cs typeface="+mn-cs"/>
              </a:rPr>
              <a:t> der er</a:t>
            </a:r>
            <a:r>
              <a:rPr lang="da-DK" sz="1200" kern="1200" dirty="0" smtClean="0">
                <a:solidFill>
                  <a:schemeClr val="tx1"/>
                </a:solidFill>
                <a:effectLst/>
                <a:latin typeface="+mn-lt"/>
                <a:ea typeface="+mn-ea"/>
                <a:cs typeface="+mn-cs"/>
              </a:rPr>
              <a:t> generelt ingen andre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undtagelsesårsager. Det er altså en nyskabelse, at inddragelse skal sikres i alle tilfælde, og det er noget, der bliver evalueret på fra centralt hold.</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Partsbeføjelse:</a:t>
            </a:r>
            <a:r>
              <a:rPr lang="da-DK" sz="1200" b="1" kern="1200" baseline="0" dirty="0" smtClean="0">
                <a:solidFill>
                  <a:schemeClr val="tx1"/>
                </a:solidFill>
                <a:effectLst/>
                <a:latin typeface="+mn-lt"/>
                <a:ea typeface="+mn-ea"/>
                <a:cs typeface="+mn-cs"/>
              </a:rPr>
              <a:t> </a:t>
            </a:r>
            <a:endParaRPr lang="da-DK"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Børn fra 10-12 år, med serviceloven, har en selvstændig partsstatus og selvstændig klageret.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Den aldersgrænse, den bliver nu nedsat til 10 år, så vil I altså se en række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børn, der får selvstændig klageret for eksempel i en afgørelse om anbringelse uden for hjemmet. </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Bisidder: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Det er også indskærpet nu, at man har ret til en bisidder, og at alle børn skal vejledes om den ret.</a:t>
            </a:r>
            <a:r>
              <a:rPr lang="da-DK" sz="1200" kern="1200" baseline="0" dirty="0" smtClean="0">
                <a:solidFill>
                  <a:schemeClr val="tx1"/>
                </a:solidFill>
                <a:effectLst/>
                <a:latin typeface="+mn-lt"/>
                <a:ea typeface="+mn-ea"/>
                <a:cs typeface="+mn-cs"/>
              </a:rPr>
              <a:t> Børn og unge</a:t>
            </a:r>
            <a:r>
              <a:rPr lang="da-DK" sz="1200" kern="1200" dirty="0" smtClean="0">
                <a:solidFill>
                  <a:schemeClr val="tx1"/>
                </a:solidFill>
                <a:effectLst/>
                <a:latin typeface="+mn-lt"/>
                <a:ea typeface="+mn-ea"/>
                <a:cs typeface="+mn-cs"/>
              </a:rPr>
              <a:t> har altid haft ret til en bisidder, men nu er der altså skrevet ned i loven, at kommunerne også skal huske at vejlede om det, det er der nok mange, der allerede har gjort, men det bliver altså også noget, som nu kommer til at stå i loven.</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pPr marL="0" indent="0">
              <a:buFont typeface="Arial" panose="020B0604020202020204" pitchFamily="34" charset="0"/>
              <a:buNone/>
            </a:pPr>
            <a:r>
              <a:rPr lang="da-DK" sz="1200" b="1" kern="1200" dirty="0" smtClean="0">
                <a:solidFill>
                  <a:schemeClr val="tx1"/>
                </a:solidFill>
                <a:effectLst/>
                <a:latin typeface="+mn-lt"/>
                <a:ea typeface="+mn-ea"/>
                <a:cs typeface="+mn-cs"/>
              </a:rPr>
              <a:t>Anmode om anbringelse mv. </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Med</a:t>
            </a:r>
            <a:r>
              <a:rPr lang="da-DK" sz="1200" kern="1200" baseline="0" dirty="0" smtClean="0">
                <a:solidFill>
                  <a:schemeClr val="tx1"/>
                </a:solidFill>
                <a:effectLst/>
                <a:latin typeface="+mn-lt"/>
                <a:ea typeface="+mn-ea"/>
                <a:cs typeface="+mn-cs"/>
              </a:rPr>
              <a:t> loven kommer</a:t>
            </a:r>
            <a:r>
              <a:rPr lang="da-DK" sz="1200" kern="1200" dirty="0" smtClean="0">
                <a:solidFill>
                  <a:schemeClr val="tx1"/>
                </a:solidFill>
                <a:effectLst/>
                <a:latin typeface="+mn-lt"/>
                <a:ea typeface="+mn-ea"/>
                <a:cs typeface="+mn-cs"/>
              </a:rPr>
              <a:t> en række rettigheder for børnene. De får fx ret til at bede om at blive anbragt.</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 får ret til at bede om at få en støtteperson under samvær, under anbringelse.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Hvis man er anbragt og har samvær, kan man også bede om at få det suspenderet i en periode.</a:t>
            </a: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Derudover får barnet også ret til at bede om permanent anbringelse.</a:t>
            </a:r>
            <a:endParaRPr lang="da-DK" b="1" baseline="0"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a:p>
            <a:pPr marL="0" indent="0">
              <a:buFont typeface="Arial" panose="020B0604020202020204" pitchFamily="34" charset="0"/>
              <a:buNone/>
            </a:pPr>
            <a:endParaRPr lang="da-DK" b="1" dirty="0" smtClean="0"/>
          </a:p>
        </p:txBody>
      </p:sp>
      <p:sp>
        <p:nvSpPr>
          <p:cNvPr id="4" name="Pladsholder til dato 3"/>
          <p:cNvSpPr>
            <a:spLocks noGrp="1"/>
          </p:cNvSpPr>
          <p:nvPr>
            <p:ph type="dt" idx="10"/>
          </p:nvPr>
        </p:nvSpPr>
        <p:spPr/>
        <p:txBody>
          <a:bodyPr/>
          <a:lstStyle/>
          <a:p>
            <a:fld id="{F1928F8D-3164-4960-B346-662FAC3EA42D}" type="datetime2">
              <a:rPr lang="da-DK" smtClean="0"/>
              <a:t>26. september 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80913D85-34BC-4FA7-A491-B95498CAAD60}" type="slidenum">
              <a:rPr lang="da-DK" smtClean="0"/>
              <a:t>9</a:t>
            </a:fld>
            <a:endParaRPr lang="da-DK" dirty="0"/>
          </a:p>
        </p:txBody>
      </p:sp>
    </p:spTree>
    <p:extLst>
      <p:ext uri="{BB962C8B-B14F-4D97-AF65-F5344CB8AC3E}">
        <p14:creationId xmlns:p14="http://schemas.microsoft.com/office/powerpoint/2010/main" val="230442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
        <p:nvSpPr>
          <p:cNvPr id="3" name="Pladsholder til indhold 2"/>
          <p:cNvSpPr>
            <a:spLocks noGrp="1"/>
          </p:cNvSpPr>
          <p:nvPr>
            <p:ph idx="1"/>
          </p:nvPr>
        </p:nvSpPr>
        <p:spPr>
          <a:xfrm>
            <a:off x="838206" y="1628780"/>
            <a:ext cx="10538884"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21" name="Pladsholder til sidefod 4"/>
          <p:cNvSpPr>
            <a:spLocks noGrp="1"/>
          </p:cNvSpPr>
          <p:nvPr>
            <p:ph type="ftr" sz="quarter" idx="3"/>
          </p:nvPr>
        </p:nvSpPr>
        <p:spPr>
          <a:xfrm>
            <a:off x="911424" y="625815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22"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Tree>
    <p:extLst>
      <p:ext uri="{BB962C8B-B14F-4D97-AF65-F5344CB8AC3E}">
        <p14:creationId xmlns:p14="http://schemas.microsoft.com/office/powerpoint/2010/main" val="602714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beige">
    <p:bg>
      <p:bgPr>
        <a:solidFill>
          <a:srgbClr val="DED5CB"/>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3461260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beige">
    <p:bg>
      <p:bgPr>
        <a:solidFill>
          <a:srgbClr val="DED5CB"/>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12740163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lede-1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DED5C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8782795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lede-2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DED5CB">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7"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8"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3" name="Billed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24364570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gul">
    <p:bg>
      <p:bgPr>
        <a:solidFill>
          <a:srgbClr val="ECE38A"/>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4465597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gul">
    <p:bg>
      <p:bgPr>
        <a:solidFill>
          <a:srgbClr val="ECE38A"/>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4814395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lede-2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CE38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7"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8"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8392330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3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CE38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3987931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grøn">
    <p:bg>
      <p:bgPr>
        <a:solidFill>
          <a:srgbClr val="BAD9C1"/>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34992172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grøn">
    <p:bg>
      <p:bgPr>
        <a:solidFill>
          <a:srgbClr val="BAD9C1"/>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11346883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og 2 indholdsobjekter">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6" y="1628780"/>
            <a:ext cx="5112568"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Pladsholder til indhold 2"/>
          <p:cNvSpPr>
            <a:spLocks noGrp="1"/>
          </p:cNvSpPr>
          <p:nvPr>
            <p:ph idx="10"/>
          </p:nvPr>
        </p:nvSpPr>
        <p:spPr>
          <a:xfrm>
            <a:off x="6262489" y="1628780"/>
            <a:ext cx="5112568" cy="424815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
        <p:nvSpPr>
          <p:cNvPr id="2" name="Pladsholder til dato 1"/>
          <p:cNvSpPr>
            <a:spLocks noGrp="1"/>
          </p:cNvSpPr>
          <p:nvPr>
            <p:ph type="dt" sz="half" idx="11"/>
          </p:nvPr>
        </p:nvSpPr>
        <p:spPr/>
        <p:txBody>
          <a:bodyPr/>
          <a:lstStyle/>
          <a:p>
            <a:endParaRPr lang="da-DK" dirty="0"/>
          </a:p>
        </p:txBody>
      </p:sp>
      <p:sp>
        <p:nvSpPr>
          <p:cNvPr id="4" name="Pladsholder til sidefod 3"/>
          <p:cNvSpPr>
            <a:spLocks noGrp="1"/>
          </p:cNvSpPr>
          <p:nvPr>
            <p:ph type="ftr" sz="quarter" idx="12"/>
          </p:nvPr>
        </p:nvSpPr>
        <p:spPr/>
        <p:txBody>
          <a:bodyPr/>
          <a:lstStyle/>
          <a:p>
            <a:r>
              <a:rPr lang="da-DK" smtClean="0"/>
              <a:t>Barnets lov</a:t>
            </a:r>
            <a:endParaRPr lang="da-DK" dirty="0"/>
          </a:p>
        </p:txBody>
      </p:sp>
      <p:sp>
        <p:nvSpPr>
          <p:cNvPr id="5" name="Pladsholder til slidenummer 4"/>
          <p:cNvSpPr>
            <a:spLocks noGrp="1"/>
          </p:cNvSpPr>
          <p:nvPr>
            <p:ph type="sldNum" sz="quarter" idx="13"/>
          </p:nvPr>
        </p:nvSpPr>
        <p:spPr/>
        <p:txBody>
          <a:bodyPr/>
          <a:lstStyle/>
          <a:p>
            <a:r>
              <a:rPr lang="da-DK" smtClean="0"/>
              <a:t>Side </a:t>
            </a:r>
            <a:fld id="{1C4DB2EE-0873-4EBD-BD17-6A767A2B9A33}" type="slidenum">
              <a:rPr lang="da-DK" smtClean="0"/>
              <a:pPr/>
              <a:t>‹nr.›</a:t>
            </a:fld>
            <a:endParaRPr lang="da-DK" dirty="0"/>
          </a:p>
        </p:txBody>
      </p:sp>
    </p:spTree>
    <p:extLst>
      <p:ext uri="{BB962C8B-B14F-4D97-AF65-F5344CB8AC3E}">
        <p14:creationId xmlns:p14="http://schemas.microsoft.com/office/powerpoint/2010/main" val="33577287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e-1_gul">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AD9C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11920452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lede-2_grøn">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AD9C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4"/>
          <a:stretch>
            <a:fillRect/>
          </a:stretch>
        </p:blipFill>
        <p:spPr>
          <a:xfrm>
            <a:off x="4007768" y="6093296"/>
            <a:ext cx="1012024" cy="298730"/>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10" name="Billed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41221334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mørkegrå">
    <p:bg>
      <p:bgPr>
        <a:solidFill>
          <a:srgbClr val="BCB5B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pic>
        <p:nvPicPr>
          <p:cNvPr id="12" name="Billede 11"/>
          <p:cNvPicPr>
            <a:picLocks noChangeAspect="1"/>
          </p:cNvPicPr>
          <p:nvPr userDrawn="1"/>
        </p:nvPicPr>
        <p:blipFill>
          <a:blip r:embed="rId3"/>
          <a:stretch>
            <a:fillRect/>
          </a:stretch>
        </p:blipFill>
        <p:spPr>
          <a:xfrm>
            <a:off x="4007768" y="6093296"/>
            <a:ext cx="1012024" cy="298730"/>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502" y="2970000"/>
            <a:ext cx="1691273" cy="781625"/>
          </a:xfrm>
          <a:prstGeom prst="rect">
            <a:avLst/>
          </a:prstGeom>
        </p:spPr>
      </p:pic>
    </p:spTree>
    <p:extLst>
      <p:ext uri="{BB962C8B-B14F-4D97-AF65-F5344CB8AC3E}">
        <p14:creationId xmlns:p14="http://schemas.microsoft.com/office/powerpoint/2010/main" val="42486162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mørkgrå">
    <p:bg>
      <p:bgPr>
        <a:solidFill>
          <a:srgbClr val="BCB5B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20674981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lede-1_mørk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BCB5B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23"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24"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5"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23664805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lede-2_mørk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BCB5B2">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15"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6"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7"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34946178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orange">
    <p:bg>
      <p:bgPr>
        <a:solidFill>
          <a:srgbClr val="E9D39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711733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orange">
    <p:bg>
      <p:bgPr>
        <a:solidFill>
          <a:srgbClr val="E9D392"/>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20462392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lede-1_oran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E9D392">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3140218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illede-2_oran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E9D392">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2920583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venstre, indhold høj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5615956" y="908721"/>
            <a:ext cx="5761137" cy="4968212"/>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Pladsholder til tekst 12"/>
          <p:cNvSpPr>
            <a:spLocks noGrp="1"/>
          </p:cNvSpPr>
          <p:nvPr>
            <p:ph type="body" sz="quarter" idx="13"/>
          </p:nvPr>
        </p:nvSpPr>
        <p:spPr>
          <a:xfrm>
            <a:off x="838200" y="2204868"/>
            <a:ext cx="4633733" cy="3672061"/>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dato 3"/>
          <p:cNvSpPr>
            <a:spLocks noGrp="1"/>
          </p:cNvSpPr>
          <p:nvPr>
            <p:ph type="dt" sz="half" idx="14"/>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1"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4"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5" name="Titel 1"/>
          <p:cNvSpPr>
            <a:spLocks noGrp="1"/>
          </p:cNvSpPr>
          <p:nvPr>
            <p:ph type="title"/>
          </p:nvPr>
        </p:nvSpPr>
        <p:spPr>
          <a:xfrm>
            <a:off x="838206" y="908720"/>
            <a:ext cx="4633727" cy="1152128"/>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85301653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lysgrå">
    <p:bg>
      <p:bgPr>
        <a:solidFill>
          <a:srgbClr val="C6C7C9"/>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625040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pitel-grå">
    <p:bg>
      <p:bgPr>
        <a:solidFill>
          <a:srgbClr val="C6C7C9"/>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32674332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lede-1_gr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p:cNvSpPr/>
          <p:nvPr userDrawn="1"/>
        </p:nvSpPr>
        <p:spPr>
          <a:xfrm>
            <a:off x="0" y="1"/>
            <a:ext cx="12192000" cy="6858000"/>
          </a:xfrm>
          <a:prstGeom prst="rect">
            <a:avLst/>
          </a:prstGeom>
          <a:solidFill>
            <a:srgbClr val="C6C7C9">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37782084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lede-3_beige">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2184142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blå">
    <p:bg>
      <p:bgPr>
        <a:solidFill>
          <a:srgbClr val="CDE7EE"/>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9"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5"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6"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21172866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pitel-blå">
    <p:bg>
      <p:bgPr>
        <a:solidFill>
          <a:srgbClr val="CDE7EE"/>
        </a:solidFill>
        <a:effectLst/>
      </p:bgPr>
    </p:bg>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8" y="3050957"/>
            <a:ext cx="7848872" cy="756084"/>
          </a:xfrm>
        </p:spPr>
        <p:txBody>
          <a:bodyPr anchor="ctr"/>
          <a:lstStyle>
            <a:lvl1pPr>
              <a:defRPr sz="3200" b="0"/>
            </a:lvl1pPr>
          </a:lstStyle>
          <a:p>
            <a:r>
              <a:rPr lang="da-DK" dirty="0" err="1" smtClean="0"/>
              <a:t>Kapitel-overskrift</a:t>
            </a:r>
            <a:endParaRPr lang="da-DK" dirty="0"/>
          </a:p>
        </p:txBody>
      </p:sp>
    </p:spTree>
    <p:extLst>
      <p:ext uri="{BB962C8B-B14F-4D97-AF65-F5344CB8AC3E}">
        <p14:creationId xmlns:p14="http://schemas.microsoft.com/office/powerpoint/2010/main" val="40083061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lede-1_bl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ktangel 2"/>
          <p:cNvSpPr/>
          <p:nvPr userDrawn="1"/>
        </p:nvSpPr>
        <p:spPr>
          <a:xfrm>
            <a:off x="0" y="1"/>
            <a:ext cx="12192000" cy="6858000"/>
          </a:xfrm>
          <a:prstGeom prst="rect">
            <a:avLst/>
          </a:prstGeom>
          <a:solidFill>
            <a:srgbClr val="CDDEF3">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3"/>
          <a:stretch>
            <a:fillRect/>
          </a:stretch>
        </p:blipFill>
        <p:spPr>
          <a:xfrm>
            <a:off x="2063552" y="-27732"/>
            <a:ext cx="1438781" cy="6913463"/>
          </a:xfrm>
          <a:prstGeom prst="rect">
            <a:avLst/>
          </a:prstGeom>
        </p:spPr>
      </p:pic>
      <p:sp>
        <p:nvSpPr>
          <p:cNvPr id="1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9"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20"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39253264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illede-3_blå">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ktangel 15"/>
          <p:cNvSpPr/>
          <p:nvPr userDrawn="1"/>
        </p:nvSpPr>
        <p:spPr>
          <a:xfrm>
            <a:off x="0" y="1"/>
            <a:ext cx="12192000" cy="6858000"/>
          </a:xfrm>
          <a:prstGeom prst="rect">
            <a:avLst/>
          </a:prstGeom>
          <a:solidFill>
            <a:srgbClr val="CDDEF3">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hidden="1"/>
          <p:cNvPicPr>
            <a:picLocks noChangeAspect="1"/>
          </p:cNvPicPr>
          <p:nvPr userDrawn="1"/>
        </p:nvPicPr>
        <p:blipFill>
          <a:blip r:embed="rId3"/>
          <a:stretch>
            <a:fillRect/>
          </a:stretch>
        </p:blipFill>
        <p:spPr>
          <a:xfrm>
            <a:off x="814388" y="2996952"/>
            <a:ext cx="1603387" cy="548688"/>
          </a:xfrm>
          <a:prstGeom prst="rect">
            <a:avLst/>
          </a:prstGeom>
        </p:spPr>
      </p:pic>
      <p:pic>
        <p:nvPicPr>
          <p:cNvPr id="11" name="Billede 10"/>
          <p:cNvPicPr>
            <a:picLocks noChangeAspect="1"/>
          </p:cNvPicPr>
          <p:nvPr userDrawn="1"/>
        </p:nvPicPr>
        <p:blipFill>
          <a:blip r:embed="rId4"/>
          <a:stretch>
            <a:fillRect/>
          </a:stretch>
        </p:blipFill>
        <p:spPr>
          <a:xfrm>
            <a:off x="2063552" y="-27732"/>
            <a:ext cx="1438781" cy="6913463"/>
          </a:xfrm>
          <a:prstGeom prst="rect">
            <a:avLst/>
          </a:prstGeom>
        </p:spPr>
      </p:pic>
      <p:sp>
        <p:nvSpPr>
          <p:cNvPr id="8"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Tree>
    <p:extLst>
      <p:ext uri="{BB962C8B-B14F-4D97-AF65-F5344CB8AC3E}">
        <p14:creationId xmlns:p14="http://schemas.microsoft.com/office/powerpoint/2010/main" val="2120334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venstre, billede højre">
    <p:spTree>
      <p:nvGrpSpPr>
        <p:cNvPr id="1" name=""/>
        <p:cNvGrpSpPr/>
        <p:nvPr/>
      </p:nvGrpSpPr>
      <p:grpSpPr>
        <a:xfrm>
          <a:off x="0" y="0"/>
          <a:ext cx="0" cy="0"/>
          <a:chOff x="0" y="0"/>
          <a:chExt cx="0" cy="0"/>
        </a:xfrm>
      </p:grpSpPr>
      <p:sp>
        <p:nvSpPr>
          <p:cNvPr id="8" name="Pladsholder til billede 7"/>
          <p:cNvSpPr>
            <a:spLocks noGrp="1"/>
          </p:cNvSpPr>
          <p:nvPr>
            <p:ph type="pic" sz="quarter" idx="17"/>
          </p:nvPr>
        </p:nvSpPr>
        <p:spPr>
          <a:xfrm>
            <a:off x="7306291" y="0"/>
            <a:ext cx="4885709" cy="6858000"/>
          </a:xfrm>
          <a:prstGeom prst="rect">
            <a:avLst/>
          </a:prstGeom>
        </p:spPr>
        <p:txBody>
          <a:bodyPr/>
          <a:lstStyle/>
          <a:p>
            <a:r>
              <a:rPr lang="da-DK" smtClean="0"/>
              <a:t>Klik på ikonet for at tilføje et billede</a:t>
            </a:r>
            <a:endParaRPr lang="da-DK" dirty="0"/>
          </a:p>
        </p:txBody>
      </p:sp>
      <p:sp>
        <p:nvSpPr>
          <p:cNvPr id="10" name="Pladsholder til dato 3"/>
          <p:cNvSpPr>
            <a:spLocks noGrp="1"/>
          </p:cNvSpPr>
          <p:nvPr>
            <p:ph type="dt" sz="half" idx="2"/>
          </p:nvPr>
        </p:nvSpPr>
        <p:spPr>
          <a:xfrm>
            <a:off x="3953378"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2" name="Pladsholder til slidenummer 5"/>
          <p:cNvSpPr>
            <a:spLocks noGrp="1"/>
          </p:cNvSpPr>
          <p:nvPr>
            <p:ph type="sldNum" sz="quarter" idx="4"/>
          </p:nvPr>
        </p:nvSpPr>
        <p:spPr>
          <a:xfrm>
            <a:off x="4529442"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6" name="Pladsholder til sidefod 4"/>
          <p:cNvSpPr>
            <a:spLocks noGrp="1"/>
          </p:cNvSpPr>
          <p:nvPr>
            <p:ph type="ftr" sz="quarter" idx="3"/>
          </p:nvPr>
        </p:nvSpPr>
        <p:spPr>
          <a:xfrm>
            <a:off x="839424" y="6361702"/>
            <a:ext cx="478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8" name="Pladsholder til indhold 2"/>
          <p:cNvSpPr>
            <a:spLocks noGrp="1"/>
          </p:cNvSpPr>
          <p:nvPr>
            <p:ph idx="1"/>
          </p:nvPr>
        </p:nvSpPr>
        <p:spPr>
          <a:xfrm>
            <a:off x="839417" y="1772816"/>
            <a:ext cx="5616624"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9" name="Titel 1"/>
          <p:cNvSpPr>
            <a:spLocks noGrp="1"/>
          </p:cNvSpPr>
          <p:nvPr>
            <p:ph type="title"/>
          </p:nvPr>
        </p:nvSpPr>
        <p:spPr>
          <a:xfrm>
            <a:off x="839416" y="908720"/>
            <a:ext cx="5857162"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25515094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kst højre, billede venstre">
    <p:spTree>
      <p:nvGrpSpPr>
        <p:cNvPr id="1" name=""/>
        <p:cNvGrpSpPr/>
        <p:nvPr/>
      </p:nvGrpSpPr>
      <p:grpSpPr>
        <a:xfrm>
          <a:off x="0" y="0"/>
          <a:ext cx="0" cy="0"/>
          <a:chOff x="0" y="0"/>
          <a:chExt cx="0" cy="0"/>
        </a:xfrm>
      </p:grpSpPr>
      <p:sp>
        <p:nvSpPr>
          <p:cNvPr id="10"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8" name="Pladsholder til billede 7"/>
          <p:cNvSpPr>
            <a:spLocks noGrp="1"/>
          </p:cNvSpPr>
          <p:nvPr>
            <p:ph type="pic" sz="quarter" idx="17"/>
          </p:nvPr>
        </p:nvSpPr>
        <p:spPr>
          <a:xfrm>
            <a:off x="1" y="0"/>
            <a:ext cx="4885709" cy="6858000"/>
          </a:xfrm>
          <a:prstGeom prst="rect">
            <a:avLst/>
          </a:prstGeom>
        </p:spPr>
        <p:txBody>
          <a:bodyPr/>
          <a:lstStyle/>
          <a:p>
            <a:r>
              <a:rPr lang="da-DK" smtClean="0"/>
              <a:t>Klik på ikonet for at tilføje et billede</a:t>
            </a:r>
            <a:endParaRPr lang="da-DK" dirty="0"/>
          </a:p>
        </p:txBody>
      </p:sp>
      <p:sp>
        <p:nvSpPr>
          <p:cNvPr id="16" name="Pladsholder til sidefod 4"/>
          <p:cNvSpPr>
            <a:spLocks noGrp="1"/>
          </p:cNvSpPr>
          <p:nvPr>
            <p:ph type="ftr" sz="quarter" idx="3"/>
          </p:nvPr>
        </p:nvSpPr>
        <p:spPr>
          <a:xfrm>
            <a:off x="5519936" y="6361702"/>
            <a:ext cx="478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7" name="Tekstfelt 16"/>
          <p:cNvSpPr txBox="1"/>
          <p:nvPr userDrawn="1"/>
        </p:nvSpPr>
        <p:spPr>
          <a:xfrm>
            <a:off x="5519928"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
        <p:nvSpPr>
          <p:cNvPr id="21" name="Pladsholder til indhold 2"/>
          <p:cNvSpPr>
            <a:spLocks noGrp="1"/>
          </p:cNvSpPr>
          <p:nvPr>
            <p:ph idx="1"/>
          </p:nvPr>
        </p:nvSpPr>
        <p:spPr>
          <a:xfrm>
            <a:off x="5519928" y="1772816"/>
            <a:ext cx="5851457"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3" name="Titel 1"/>
          <p:cNvSpPr>
            <a:spLocks noGrp="1"/>
          </p:cNvSpPr>
          <p:nvPr>
            <p:ph type="title"/>
          </p:nvPr>
        </p:nvSpPr>
        <p:spPr>
          <a:xfrm>
            <a:off x="5519928" y="908720"/>
            <a:ext cx="5857162"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393584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ød fremhævet + tekst højre">
    <p:spTree>
      <p:nvGrpSpPr>
        <p:cNvPr id="1" name=""/>
        <p:cNvGrpSpPr/>
        <p:nvPr/>
      </p:nvGrpSpPr>
      <p:grpSpPr>
        <a:xfrm>
          <a:off x="0" y="0"/>
          <a:ext cx="0" cy="0"/>
          <a:chOff x="0" y="0"/>
          <a:chExt cx="0" cy="0"/>
        </a:xfrm>
      </p:grpSpPr>
      <p:sp>
        <p:nvSpPr>
          <p:cNvPr id="2" name="Rektangel 1"/>
          <p:cNvSpPr/>
          <p:nvPr userDrawn="1"/>
        </p:nvSpPr>
        <p:spPr>
          <a:xfrm>
            <a:off x="0" y="0"/>
            <a:ext cx="544792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12"/>
          <p:cNvSpPr>
            <a:spLocks noGrp="1"/>
          </p:cNvSpPr>
          <p:nvPr>
            <p:ph type="body" sz="quarter" idx="17" hasCustomPrompt="1"/>
          </p:nvPr>
        </p:nvSpPr>
        <p:spPr>
          <a:xfrm>
            <a:off x="551383" y="908720"/>
            <a:ext cx="4392489" cy="4857447"/>
          </a:xfrm>
          <a:prstGeom prst="rect">
            <a:avLst/>
          </a:prstGeom>
        </p:spPr>
        <p:txBody>
          <a:bodyPr>
            <a:normAutofit/>
          </a:bodyPr>
          <a:lstStyle>
            <a:lvl1pPr marL="0" indent="0">
              <a:buNone/>
              <a:defRPr sz="2400" b="1">
                <a:solidFill>
                  <a:schemeClr val="bg1"/>
                </a:solidFill>
              </a:defRPr>
            </a:lvl1pPr>
            <a:lvl2pPr>
              <a:defRPr sz="2400" b="1">
                <a:solidFill>
                  <a:schemeClr val="bg1"/>
                </a:solidFill>
              </a:defRPr>
            </a:lvl2pPr>
            <a:lvl3pPr>
              <a:defRPr sz="2400" b="1">
                <a:solidFill>
                  <a:schemeClr val="bg1"/>
                </a:solidFill>
              </a:defRPr>
            </a:lvl3pPr>
            <a:lvl4pPr>
              <a:defRPr sz="2400" b="1">
                <a:solidFill>
                  <a:schemeClr val="bg1"/>
                </a:solidFill>
              </a:defRPr>
            </a:lvl4pPr>
            <a:lvl5pPr>
              <a:defRPr sz="2400" b="1">
                <a:solidFill>
                  <a:schemeClr val="bg1"/>
                </a:solidFill>
              </a:defRPr>
            </a:lvl5p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idefod 4"/>
          <p:cNvSpPr>
            <a:spLocks noGrp="1"/>
          </p:cNvSpPr>
          <p:nvPr>
            <p:ph type="ftr" sz="quarter" idx="3"/>
          </p:nvPr>
        </p:nvSpPr>
        <p:spPr>
          <a:xfrm>
            <a:off x="6096000" y="6361702"/>
            <a:ext cx="424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20" name="Pladsholder til indhold 2"/>
          <p:cNvSpPr>
            <a:spLocks noGrp="1"/>
          </p:cNvSpPr>
          <p:nvPr>
            <p:ph idx="1"/>
          </p:nvPr>
        </p:nvSpPr>
        <p:spPr>
          <a:xfrm>
            <a:off x="6095992" y="1772816"/>
            <a:ext cx="5275393"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1" name="Titel 1"/>
          <p:cNvSpPr>
            <a:spLocks noGrp="1"/>
          </p:cNvSpPr>
          <p:nvPr>
            <p:ph type="title"/>
          </p:nvPr>
        </p:nvSpPr>
        <p:spPr>
          <a:xfrm>
            <a:off x="6095992" y="908720"/>
            <a:ext cx="5281098"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487136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å fremhævet + tekst højre">
    <p:spTree>
      <p:nvGrpSpPr>
        <p:cNvPr id="1" name=""/>
        <p:cNvGrpSpPr/>
        <p:nvPr/>
      </p:nvGrpSpPr>
      <p:grpSpPr>
        <a:xfrm>
          <a:off x="0" y="0"/>
          <a:ext cx="0" cy="0"/>
          <a:chOff x="0" y="0"/>
          <a:chExt cx="0" cy="0"/>
        </a:xfrm>
      </p:grpSpPr>
      <p:sp>
        <p:nvSpPr>
          <p:cNvPr id="2" name="Rektangel 1"/>
          <p:cNvSpPr/>
          <p:nvPr userDrawn="1"/>
        </p:nvSpPr>
        <p:spPr>
          <a:xfrm>
            <a:off x="0" y="0"/>
            <a:ext cx="5447928"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12"/>
          <p:cNvSpPr>
            <a:spLocks noGrp="1"/>
          </p:cNvSpPr>
          <p:nvPr>
            <p:ph type="body" sz="quarter" idx="17" hasCustomPrompt="1"/>
          </p:nvPr>
        </p:nvSpPr>
        <p:spPr>
          <a:xfrm>
            <a:off x="551383" y="908720"/>
            <a:ext cx="4392489" cy="4857447"/>
          </a:xfrm>
          <a:prstGeom prst="rect">
            <a:avLst/>
          </a:prstGeom>
        </p:spPr>
        <p:txBody>
          <a:bodyPr>
            <a:normAutofit/>
          </a:bodyPr>
          <a:lstStyle>
            <a:lvl1pPr marL="0" indent="0">
              <a:buNone/>
              <a:defRPr sz="2400" b="1">
                <a:solidFill>
                  <a:schemeClr val="tx2"/>
                </a:solidFill>
              </a:defRPr>
            </a:lvl1pPr>
            <a:lvl2pPr>
              <a:defRPr sz="2400" b="1">
                <a:solidFill>
                  <a:schemeClr val="accent6"/>
                </a:solidFill>
              </a:defRPr>
            </a:lvl2pPr>
            <a:lvl3pPr>
              <a:defRPr sz="2400" b="1">
                <a:solidFill>
                  <a:schemeClr val="accent6"/>
                </a:solidFill>
              </a:defRPr>
            </a:lvl3pPr>
            <a:lvl4pPr>
              <a:defRPr sz="2400" b="1">
                <a:solidFill>
                  <a:schemeClr val="accent6"/>
                </a:solidFill>
              </a:defRPr>
            </a:lvl4pPr>
            <a:lvl5pPr>
              <a:defRPr sz="2400" b="1">
                <a:solidFill>
                  <a:schemeClr val="accent6"/>
                </a:solidFill>
              </a:defRPr>
            </a:lvl5p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5" name="Pladsholder til sidefod 4"/>
          <p:cNvSpPr>
            <a:spLocks noGrp="1"/>
          </p:cNvSpPr>
          <p:nvPr>
            <p:ph type="ftr" sz="quarter" idx="3"/>
          </p:nvPr>
        </p:nvSpPr>
        <p:spPr>
          <a:xfrm>
            <a:off x="6096000" y="6361702"/>
            <a:ext cx="4248000"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7" name="Tekstfelt 16"/>
          <p:cNvSpPr txBox="1"/>
          <p:nvPr userDrawn="1"/>
        </p:nvSpPr>
        <p:spPr>
          <a:xfrm>
            <a:off x="6095992"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
        <p:nvSpPr>
          <p:cNvPr id="12" name="Pladsholder til indhold 2"/>
          <p:cNvSpPr>
            <a:spLocks noGrp="1"/>
          </p:cNvSpPr>
          <p:nvPr>
            <p:ph idx="1"/>
          </p:nvPr>
        </p:nvSpPr>
        <p:spPr>
          <a:xfrm>
            <a:off x="6095992" y="1772816"/>
            <a:ext cx="5275393" cy="4104115"/>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Titel 1"/>
          <p:cNvSpPr>
            <a:spLocks noGrp="1"/>
          </p:cNvSpPr>
          <p:nvPr>
            <p:ph type="title"/>
          </p:nvPr>
        </p:nvSpPr>
        <p:spPr>
          <a:xfrm>
            <a:off x="6095992" y="908720"/>
            <a:ext cx="5281098"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27909949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5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1 billede nederst">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838200" y="1628780"/>
            <a:ext cx="10538885" cy="1620839"/>
          </a:xfrm>
          <a:prstGeom prst="rect">
            <a:avLst/>
          </a:prstGeom>
        </p:spPr>
        <p:txBody>
          <a:bodyPr>
            <a:normAutofit/>
          </a:bodyPr>
          <a:lstStyle>
            <a:lvl1pPr marL="0" indent="0">
              <a:buNone/>
              <a:defRPr sz="1500"/>
            </a:lvl1pPr>
            <a:lvl2pPr>
              <a:defRPr sz="1500"/>
            </a:lvl2pPr>
            <a:lvl3pPr>
              <a:defRPr sz="1500"/>
            </a:lvl3pPr>
            <a:lvl4pPr>
              <a:defRPr sz="1500"/>
            </a:lvl4pPr>
            <a:lvl5pPr>
              <a:defRPr sz="15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5" name="Pladsholder til billede 4"/>
          <p:cNvSpPr>
            <a:spLocks noGrp="1"/>
          </p:cNvSpPr>
          <p:nvPr>
            <p:ph type="pic" sz="quarter" idx="14"/>
          </p:nvPr>
        </p:nvSpPr>
        <p:spPr>
          <a:xfrm>
            <a:off x="0" y="3432340"/>
            <a:ext cx="12192000" cy="2519363"/>
          </a:xfrm>
          <a:prstGeom prst="rect">
            <a:avLst/>
          </a:prstGeom>
        </p:spPr>
        <p:txBody>
          <a:bodyPr/>
          <a:lstStyle>
            <a:lvl1pPr marL="0" indent="0" algn="ctr">
              <a:buNone/>
              <a:defRPr/>
            </a:lvl1pPr>
          </a:lstStyle>
          <a:p>
            <a:r>
              <a:rPr lang="da-DK" smtClean="0"/>
              <a:t>Klik på ikonet for at tilføje et billede</a:t>
            </a:r>
            <a:endParaRPr lang="en-GB" dirty="0"/>
          </a:p>
        </p:txBody>
      </p:sp>
      <p:sp>
        <p:nvSpPr>
          <p:cNvPr id="9"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12"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14"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15" name="Titel 1"/>
          <p:cNvSpPr>
            <a:spLocks noGrp="1"/>
          </p:cNvSpPr>
          <p:nvPr>
            <p:ph type="title"/>
          </p:nvPr>
        </p:nvSpPr>
        <p:spPr>
          <a:xfrm>
            <a:off x="838206" y="908720"/>
            <a:ext cx="10538884" cy="612070"/>
          </a:xfrm>
        </p:spPr>
        <p:txBody>
          <a:bodyPr anchor="t" anchorCtr="0"/>
          <a:lstStyle/>
          <a:p>
            <a:r>
              <a:rPr lang="da-DK" smtClean="0"/>
              <a:t>Klik for at redigere i master</a:t>
            </a:r>
            <a:endParaRPr lang="da-DK" dirty="0"/>
          </a:p>
        </p:txBody>
      </p:sp>
    </p:spTree>
    <p:extLst>
      <p:ext uri="{BB962C8B-B14F-4D97-AF65-F5344CB8AC3E}">
        <p14:creationId xmlns:p14="http://schemas.microsoft.com/office/powerpoint/2010/main" val="19775477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1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 vælg selv billede">
    <p:spTree>
      <p:nvGrpSpPr>
        <p:cNvPr id="1" name=""/>
        <p:cNvGrpSpPr/>
        <p:nvPr/>
      </p:nvGrpSpPr>
      <p:grpSpPr>
        <a:xfrm>
          <a:off x="0" y="0"/>
          <a:ext cx="0" cy="0"/>
          <a:chOff x="0" y="0"/>
          <a:chExt cx="0" cy="0"/>
        </a:xfrm>
      </p:grpSpPr>
      <p:sp>
        <p:nvSpPr>
          <p:cNvPr id="23" name="Tekstfelt 22"/>
          <p:cNvSpPr txBox="1"/>
          <p:nvPr userDrawn="1"/>
        </p:nvSpPr>
        <p:spPr>
          <a:xfrm>
            <a:off x="-1584853" y="152641"/>
            <a:ext cx="1488165" cy="1631216"/>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2" name="Titel 1"/>
          <p:cNvSpPr>
            <a:spLocks noGrp="1"/>
          </p:cNvSpPr>
          <p:nvPr>
            <p:ph type="title" hasCustomPrompt="1"/>
          </p:nvPr>
        </p:nvSpPr>
        <p:spPr>
          <a:xfrm>
            <a:off x="4007767" y="2852936"/>
            <a:ext cx="7200801" cy="756084"/>
          </a:xfrm>
        </p:spPr>
        <p:txBody>
          <a:bodyPr anchor="b"/>
          <a:lstStyle>
            <a:lvl1pPr>
              <a:defRPr sz="3800" b="0"/>
            </a:lvl1pPr>
          </a:lstStyle>
          <a:p>
            <a:r>
              <a:rPr lang="da-DK" dirty="0" smtClean="0"/>
              <a:t>Titel</a:t>
            </a:r>
            <a:endParaRPr lang="da-DK" dirty="0"/>
          </a:p>
        </p:txBody>
      </p:sp>
      <p:sp>
        <p:nvSpPr>
          <p:cNvPr id="13" name="Pladsholder til tekst 12"/>
          <p:cNvSpPr>
            <a:spLocks noGrp="1"/>
          </p:cNvSpPr>
          <p:nvPr>
            <p:ph type="body" sz="quarter" idx="13" hasCustomPrompt="1"/>
          </p:nvPr>
        </p:nvSpPr>
        <p:spPr>
          <a:xfrm>
            <a:off x="4007768" y="3789040"/>
            <a:ext cx="7200801" cy="522080"/>
          </a:xfrm>
          <a:prstGeom prst="rect">
            <a:avLst/>
          </a:prstGeom>
        </p:spPr>
        <p:txBody>
          <a:bodyPr lIns="0" tIns="0" rIns="0" bIns="0">
            <a:noAutofit/>
          </a:bodyPr>
          <a:lstStyle>
            <a:lvl1pPr marL="0" indent="0">
              <a:buNone/>
              <a:defRPr sz="1800" b="1" baseline="0">
                <a:solidFill>
                  <a:schemeClr val="bg1"/>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Undertitel / oplægsholder</a:t>
            </a:r>
          </a:p>
        </p:txBody>
      </p:sp>
      <p:sp>
        <p:nvSpPr>
          <p:cNvPr id="14" name="Pladsholder til tekst 12"/>
          <p:cNvSpPr>
            <a:spLocks noGrp="1"/>
          </p:cNvSpPr>
          <p:nvPr>
            <p:ph type="body" sz="quarter" idx="14" hasCustomPrompt="1"/>
          </p:nvPr>
        </p:nvSpPr>
        <p:spPr>
          <a:xfrm>
            <a:off x="4007767" y="4635112"/>
            <a:ext cx="7200801" cy="522080"/>
          </a:xfrm>
          <a:prstGeom prst="rect">
            <a:avLst/>
          </a:prstGeom>
        </p:spPr>
        <p:txBody>
          <a:bodyPr lIns="0" tIns="0" rIns="0" bIns="0">
            <a:noAutofit/>
          </a:bodyPr>
          <a:lstStyle>
            <a:lvl1pPr marL="0" indent="0">
              <a:buNone/>
              <a:defRPr sz="1400" b="1" i="1">
                <a:solidFill>
                  <a:schemeClr val="tx2"/>
                </a:solidFill>
              </a:defRPr>
            </a:lvl1pPr>
            <a:lvl2pPr marL="179995" indent="0">
              <a:buNone/>
              <a:defRPr sz="2000" b="1">
                <a:solidFill>
                  <a:schemeClr val="bg1"/>
                </a:solidFill>
              </a:defRPr>
            </a:lvl2pPr>
            <a:lvl3pPr marL="359991" indent="0">
              <a:buNone/>
              <a:defRPr sz="2000" b="1">
                <a:solidFill>
                  <a:schemeClr val="bg1"/>
                </a:solidFill>
              </a:defRPr>
            </a:lvl3pPr>
            <a:lvl4pPr marL="539986" indent="0">
              <a:buNone/>
              <a:defRPr sz="2000" b="1">
                <a:solidFill>
                  <a:schemeClr val="bg1"/>
                </a:solidFill>
              </a:defRPr>
            </a:lvl4pPr>
            <a:lvl5pPr marL="719982" indent="0">
              <a:buNone/>
              <a:defRPr sz="2000" b="1">
                <a:solidFill>
                  <a:schemeClr val="bg1"/>
                </a:solidFill>
              </a:defRPr>
            </a:lvl5pPr>
          </a:lstStyle>
          <a:p>
            <a:pPr lvl="0"/>
            <a:r>
              <a:rPr lang="da-DK" dirty="0" smtClean="0"/>
              <a:t>Dato</a:t>
            </a:r>
          </a:p>
        </p:txBody>
      </p:sp>
      <p:sp>
        <p:nvSpPr>
          <p:cNvPr id="18" name="Pladsholder til tekst 5" descr="Socialstyrelsen Logo" title="Socialstyrelsen Logo"/>
          <p:cNvSpPr>
            <a:spLocks noGrp="1"/>
          </p:cNvSpPr>
          <p:nvPr>
            <p:ph type="body" sz="quarter" idx="11"/>
          </p:nvPr>
        </p:nvSpPr>
        <p:spPr>
          <a:xfrm>
            <a:off x="727200" y="2970000"/>
            <a:ext cx="1692000" cy="781200"/>
          </a:xfrm>
          <a:prstGeom prst="rect">
            <a:avLst/>
          </a:prstGeom>
          <a:blipFill dpi="0" rotWithShape="1">
            <a:blip r:embed="rId2"/>
            <a:srcRect/>
            <a:stretch>
              <a:fillRect/>
            </a:stretch>
          </a:blipFill>
        </p:spPr>
        <p:txBody>
          <a:bodyPr/>
          <a:lstStyle>
            <a:lvl1pPr marL="0" indent="0">
              <a:buNone/>
              <a:defRPr sz="133">
                <a:solidFill>
                  <a:schemeClr val="bg1"/>
                </a:solidFill>
              </a:defRPr>
            </a:lvl1pPr>
          </a:lstStyle>
          <a:p>
            <a:pPr lvl="0"/>
            <a:r>
              <a:rPr lang="da-DK" smtClean="0"/>
              <a:t>Rediger typografien i masterens</a:t>
            </a:r>
          </a:p>
        </p:txBody>
      </p:sp>
      <p:sp>
        <p:nvSpPr>
          <p:cNvPr id="20" name="Pladsholder til tekst 7" descr="&quot;&quot;" title="&quot;&quot;"/>
          <p:cNvSpPr>
            <a:spLocks noGrp="1"/>
          </p:cNvSpPr>
          <p:nvPr>
            <p:ph type="body" sz="quarter" idx="15"/>
          </p:nvPr>
        </p:nvSpPr>
        <p:spPr>
          <a:xfrm rot="14880000">
            <a:off x="929314" y="1683923"/>
            <a:ext cx="3708000" cy="28800"/>
          </a:xfrm>
          <a:prstGeom prst="rect">
            <a:avLst/>
          </a:prstGeom>
          <a:solidFill>
            <a:schemeClr val="bg1"/>
          </a:solidFill>
        </p:spPr>
        <p:txBody>
          <a:bodyPr/>
          <a:lstStyle>
            <a:lvl1pPr marL="0" indent="0">
              <a:buNone/>
              <a:defRPr sz="133">
                <a:solidFill>
                  <a:schemeClr val="bg1"/>
                </a:solidFill>
              </a:defRPr>
            </a:lvl1pPr>
          </a:lstStyle>
          <a:p>
            <a:pPr lvl="0"/>
            <a:r>
              <a:rPr lang="da-DK" noProof="0" smtClean="0"/>
              <a:t>Rediger typografien i masterens</a:t>
            </a:r>
          </a:p>
        </p:txBody>
      </p:sp>
      <p:sp>
        <p:nvSpPr>
          <p:cNvPr id="24" name="Pladsholder til tekst 7" descr="&quot;&quot;" title="&quot;&quot;"/>
          <p:cNvSpPr>
            <a:spLocks noGrp="1"/>
          </p:cNvSpPr>
          <p:nvPr>
            <p:ph type="body" sz="quarter" idx="16"/>
          </p:nvPr>
        </p:nvSpPr>
        <p:spPr>
          <a:xfrm rot="17520000">
            <a:off x="904571" y="5123329"/>
            <a:ext cx="3744000" cy="28800"/>
          </a:xfrm>
          <a:prstGeom prst="rect">
            <a:avLst/>
          </a:prstGeom>
          <a:solidFill>
            <a:schemeClr val="bg1"/>
          </a:solidFill>
        </p:spPr>
        <p:txBody>
          <a:bodyPr/>
          <a:lstStyle>
            <a:lvl1pPr marL="0" indent="0">
              <a:buNone/>
              <a:defRPr sz="133">
                <a:solidFill>
                  <a:schemeClr val="bg1"/>
                </a:solidFill>
              </a:defRPr>
            </a:lvl1pPr>
          </a:lstStyle>
          <a:p>
            <a:pPr lvl="0"/>
            <a:r>
              <a:rPr lang="da-DK" noProof="0" smtClean="0"/>
              <a:t>Rediger typografien i masterens</a:t>
            </a:r>
          </a:p>
        </p:txBody>
      </p:sp>
      <p:sp>
        <p:nvSpPr>
          <p:cNvPr id="25" name="Pladsholder til tekst 5" descr="Socialstyrelsens pay-off" title="Socialstyrelsens pay-off"/>
          <p:cNvSpPr>
            <a:spLocks noGrp="1"/>
          </p:cNvSpPr>
          <p:nvPr>
            <p:ph type="body" sz="quarter" idx="17"/>
          </p:nvPr>
        </p:nvSpPr>
        <p:spPr>
          <a:xfrm>
            <a:off x="4007767" y="6089047"/>
            <a:ext cx="1012025" cy="298800"/>
          </a:xfrm>
          <a:prstGeom prst="rect">
            <a:avLst/>
          </a:prstGeom>
          <a:blipFill>
            <a:blip r:embed="rId3">
              <a:extLst>
                <a:ext uri="{28A0092B-C50C-407E-A947-70E740481C1C}">
                  <a14:useLocalDpi xmlns:a14="http://schemas.microsoft.com/office/drawing/2010/main" val="0"/>
                </a:ext>
              </a:extLst>
            </a:blip>
            <a:stretch>
              <a:fillRect/>
            </a:stretch>
          </a:blipFill>
        </p:spPr>
        <p:txBody>
          <a:bodyPr tIns="1296000" bIns="144000"/>
          <a:lstStyle>
            <a:lvl1pPr marL="0" indent="0">
              <a:buNone/>
              <a:defRPr sz="133">
                <a:solidFill>
                  <a:schemeClr val="bg1"/>
                </a:solidFill>
              </a:defRPr>
            </a:lvl1pPr>
          </a:lstStyle>
          <a:p>
            <a:pPr lvl="0"/>
            <a:r>
              <a:rPr lang="da-DK" smtClean="0"/>
              <a:t>Rediger typografien i masterens</a:t>
            </a:r>
          </a:p>
        </p:txBody>
      </p:sp>
      <p:sp>
        <p:nvSpPr>
          <p:cNvPr id="11" name="Tekstfelt 10"/>
          <p:cNvSpPr txBox="1"/>
          <p:nvPr userDrawn="1"/>
        </p:nvSpPr>
        <p:spPr>
          <a:xfrm>
            <a:off x="-1584853" y="2525760"/>
            <a:ext cx="1488165" cy="2092881"/>
          </a:xfrm>
          <a:prstGeom prst="rect">
            <a:avLst/>
          </a:prstGeom>
          <a:noFill/>
        </p:spPr>
        <p:txBody>
          <a:bodyPr wrap="square" rtlCol="0">
            <a:spAutoFit/>
          </a:bodyPr>
          <a:lstStyle/>
          <a:p>
            <a:pPr algn="l"/>
            <a:r>
              <a:rPr lang="da-DK" sz="1000" b="1" dirty="0" smtClean="0"/>
              <a:t>Ændre farve på billedet</a:t>
            </a:r>
            <a:r>
              <a:rPr lang="da-DK" sz="1000" baseline="0" dirty="0" smtClean="0"/>
              <a:t>:</a:t>
            </a:r>
            <a:endParaRPr lang="da-DK" sz="1000" baseline="0" dirty="0"/>
          </a:p>
          <a:p>
            <a:pPr algn="l"/>
            <a:endParaRPr lang="da-DK" sz="1000" baseline="0" dirty="0"/>
          </a:p>
          <a:p>
            <a:pPr algn="l"/>
            <a:r>
              <a:rPr lang="da-DK" sz="1000" baseline="0" dirty="0" smtClean="0"/>
              <a:t>Marker billedet, vælg ”Formatér” i top-menuen. Tryk på menupunktet ”Farve”, hvor du vælger ”Flere variationer”. Her finder du listen ”Brugerdefineret farver” som du kan vælge fra.</a:t>
            </a:r>
            <a:endParaRPr lang="da-DK" sz="1000" dirty="0"/>
          </a:p>
        </p:txBody>
      </p:sp>
      <p:sp>
        <p:nvSpPr>
          <p:cNvPr id="16" name="Pladsholder til billede 3"/>
          <p:cNvSpPr>
            <a:spLocks noGrp="1"/>
          </p:cNvSpPr>
          <p:nvPr>
            <p:ph type="pic" sz="quarter" idx="10" hasCustomPrompt="1"/>
          </p:nvPr>
        </p:nvSpPr>
        <p:spPr>
          <a:xfrm>
            <a:off x="0" y="0"/>
            <a:ext cx="12192000" cy="6858000"/>
          </a:xfrm>
          <a:prstGeom prst="rect">
            <a:avLst/>
          </a:prstGeom>
          <a:noFill/>
        </p:spPr>
        <p:txBody>
          <a:bodyPr/>
          <a:lstStyle>
            <a:lvl1pPr marL="0" indent="0" algn="ctr">
              <a:lnSpc>
                <a:spcPct val="100000"/>
              </a:lnSpc>
              <a:spcBef>
                <a:spcPts val="0"/>
              </a:spcBef>
              <a:buNone/>
              <a:defRPr sz="1200"/>
            </a:lvl1pPr>
          </a:lstStyle>
          <a:p>
            <a:r>
              <a:rPr lang="da-DK" dirty="0" smtClean="0"/>
              <a:t>Indsæt eget billede.</a:t>
            </a:r>
            <a:endParaRPr lang="da-DK" dirty="0"/>
          </a:p>
          <a:p>
            <a:endParaRPr lang="da-DK" dirty="0"/>
          </a:p>
        </p:txBody>
      </p:sp>
    </p:spTree>
    <p:extLst>
      <p:ext uri="{BB962C8B-B14F-4D97-AF65-F5344CB8AC3E}">
        <p14:creationId xmlns:p14="http://schemas.microsoft.com/office/powerpoint/2010/main" val="100041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6" y="764706"/>
            <a:ext cx="10538884"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8633890" y="6258152"/>
            <a:ext cx="2743200" cy="138499"/>
          </a:xfrm>
          <a:prstGeom prst="rect">
            <a:avLst/>
          </a:prstGeom>
        </p:spPr>
        <p:txBody>
          <a:bodyPr vert="horz" lIns="0" tIns="0" rIns="0" bIns="0" rtlCol="0" anchor="ctr">
            <a:noAutofit/>
          </a:bodyPr>
          <a:lstStyle>
            <a:lvl1pPr algn="r">
              <a:defRPr sz="800" b="0">
                <a:solidFill>
                  <a:schemeClr val="tx2"/>
                </a:solidFill>
              </a:defRPr>
            </a:lvl1pPr>
          </a:lstStyle>
          <a:p>
            <a:endParaRPr lang="da-DK" dirty="0"/>
          </a:p>
        </p:txBody>
      </p:sp>
      <p:sp>
        <p:nvSpPr>
          <p:cNvPr id="5" name="Pladsholder til sidefod 4"/>
          <p:cNvSpPr>
            <a:spLocks noGrp="1"/>
          </p:cNvSpPr>
          <p:nvPr>
            <p:ph type="ftr" sz="quarter" idx="3"/>
          </p:nvPr>
        </p:nvSpPr>
        <p:spPr>
          <a:xfrm>
            <a:off x="830041" y="6361702"/>
            <a:ext cx="6346079" cy="180020"/>
          </a:xfrm>
          <a:prstGeom prst="rect">
            <a:avLst/>
          </a:prstGeom>
        </p:spPr>
        <p:txBody>
          <a:bodyPr vert="horz" lIns="0" tIns="0" rIns="0" bIns="0" rtlCol="0" anchor="b">
            <a:noAutofit/>
          </a:bodyPr>
          <a:lstStyle>
            <a:lvl1pPr algn="l">
              <a:defRPr sz="800" b="0">
                <a:solidFill>
                  <a:schemeClr val="bg2"/>
                </a:solidFill>
              </a:defRPr>
            </a:lvl1pPr>
          </a:lstStyle>
          <a:p>
            <a:r>
              <a:rPr lang="da-DK" smtClean="0"/>
              <a:t>Barnets lov</a:t>
            </a:r>
            <a:endParaRPr lang="da-DK" dirty="0"/>
          </a:p>
        </p:txBody>
      </p:sp>
      <p:sp>
        <p:nvSpPr>
          <p:cNvPr id="6" name="Pladsholder til slidenummer 5"/>
          <p:cNvSpPr>
            <a:spLocks noGrp="1"/>
          </p:cNvSpPr>
          <p:nvPr>
            <p:ph type="sldNum" sz="quarter" idx="4"/>
          </p:nvPr>
        </p:nvSpPr>
        <p:spPr>
          <a:xfrm>
            <a:off x="9209954" y="6418470"/>
            <a:ext cx="2167136" cy="106873"/>
          </a:xfrm>
          <a:prstGeom prst="rect">
            <a:avLst/>
          </a:prstGeom>
        </p:spPr>
        <p:txBody>
          <a:bodyPr vert="horz" lIns="0" tIns="0" rIns="0" bIns="0" rtlCol="0" anchor="ctr">
            <a:noAutofit/>
          </a:bodyPr>
          <a:lstStyle>
            <a:lvl1pPr algn="r">
              <a:defRPr sz="800">
                <a:solidFill>
                  <a:schemeClr val="bg2"/>
                </a:solidFill>
              </a:defRPr>
            </a:lvl1pPr>
          </a:lstStyle>
          <a:p>
            <a:r>
              <a:rPr lang="da-DK" dirty="0" smtClean="0"/>
              <a:t>Side </a:t>
            </a:r>
            <a:fld id="{1C4DB2EE-0873-4EBD-BD17-6A767A2B9A33}" type="slidenum">
              <a:rPr lang="da-DK" smtClean="0"/>
              <a:pPr/>
              <a:t>‹nr.›</a:t>
            </a:fld>
            <a:endParaRPr lang="da-DK" dirty="0"/>
          </a:p>
        </p:txBody>
      </p:sp>
      <p:sp>
        <p:nvSpPr>
          <p:cNvPr id="8" name="Pladsholder til tekst 7"/>
          <p:cNvSpPr>
            <a:spLocks noGrp="1"/>
          </p:cNvSpPr>
          <p:nvPr>
            <p:ph type="body" idx="1"/>
          </p:nvPr>
        </p:nvSpPr>
        <p:spPr>
          <a:xfrm>
            <a:off x="838200" y="1628783"/>
            <a:ext cx="105156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7" name="Tekstfelt 6"/>
          <p:cNvSpPr txBox="1"/>
          <p:nvPr userDrawn="1"/>
        </p:nvSpPr>
        <p:spPr>
          <a:xfrm>
            <a:off x="830033" y="6259213"/>
            <a:ext cx="1440160" cy="138499"/>
          </a:xfrm>
          <a:prstGeom prst="rect">
            <a:avLst/>
          </a:prstGeom>
          <a:noFill/>
        </p:spPr>
        <p:txBody>
          <a:bodyPr wrap="square" lIns="0" tIns="0" rIns="0" bIns="0" rtlCol="0">
            <a:spAutoFit/>
          </a:bodyPr>
          <a:lstStyle/>
          <a:p>
            <a:r>
              <a:rPr lang="da-DK" sz="900" b="1" dirty="0" smtClean="0">
                <a:solidFill>
                  <a:schemeClr val="tx2"/>
                </a:solidFill>
              </a:rPr>
              <a:t>Social- og Boligstyrelsen</a:t>
            </a:r>
            <a:endParaRPr lang="da-DK" sz="900" b="1" dirty="0">
              <a:solidFill>
                <a:schemeClr val="tx2"/>
              </a:solidFill>
            </a:endParaRPr>
          </a:p>
        </p:txBody>
      </p:sp>
    </p:spTree>
    <p:extLst>
      <p:ext uri="{BB962C8B-B14F-4D97-AF65-F5344CB8AC3E}">
        <p14:creationId xmlns:p14="http://schemas.microsoft.com/office/powerpoint/2010/main" val="2091005546"/>
      </p:ext>
    </p:extLst>
  </p:cSld>
  <p:clrMap bg1="lt1" tx1="dk1" bg2="lt2" tx2="dk2" accent1="accent1" accent2="accent2" accent3="accent3" accent4="accent4" accent5="accent5" accent6="accent6" hlink="hlink" folHlink="folHlink"/>
  <p:sldLayoutIdLst>
    <p:sldLayoutId id="2147483781" r:id="rId1"/>
    <p:sldLayoutId id="2147483853" r:id="rId2"/>
    <p:sldLayoutId id="2147483784" r:id="rId3"/>
    <p:sldLayoutId id="2147483854" r:id="rId4"/>
    <p:sldLayoutId id="2147483850" r:id="rId5"/>
    <p:sldLayoutId id="2147483851" r:id="rId6"/>
    <p:sldLayoutId id="2147483852" r:id="rId7"/>
    <p:sldLayoutId id="2147483786" r:id="rId8"/>
    <p:sldLayoutId id="2147483848" r:id="rId9"/>
    <p:sldLayoutId id="2147483808" r:id="rId10"/>
    <p:sldLayoutId id="2147483845" r:id="rId11"/>
    <p:sldLayoutId id="2147483820" r:id="rId12"/>
    <p:sldLayoutId id="2147483830" r:id="rId13"/>
    <p:sldLayoutId id="2147483813" r:id="rId14"/>
    <p:sldLayoutId id="2147483847" r:id="rId15"/>
    <p:sldLayoutId id="2147483829" r:id="rId16"/>
    <p:sldLayoutId id="2147483838" r:id="rId17"/>
    <p:sldLayoutId id="2147483814" r:id="rId18"/>
    <p:sldLayoutId id="2147483817" r:id="rId19"/>
    <p:sldLayoutId id="2147483821" r:id="rId20"/>
    <p:sldLayoutId id="2147483826" r:id="rId21"/>
    <p:sldLayoutId id="2147483810" r:id="rId22"/>
    <p:sldLayoutId id="2147483844" r:id="rId23"/>
    <p:sldLayoutId id="2147483828" r:id="rId24"/>
    <p:sldLayoutId id="2147483841" r:id="rId25"/>
    <p:sldLayoutId id="2147483811" r:id="rId26"/>
    <p:sldLayoutId id="2147483846" r:id="rId27"/>
    <p:sldLayoutId id="2147483824" r:id="rId28"/>
    <p:sldLayoutId id="2147483834" r:id="rId29"/>
    <p:sldLayoutId id="2147483812" r:id="rId30"/>
    <p:sldLayoutId id="2147483843" r:id="rId31"/>
    <p:sldLayoutId id="2147483818" r:id="rId32"/>
    <p:sldLayoutId id="2147483840" r:id="rId33"/>
    <p:sldLayoutId id="2147483809" r:id="rId34"/>
    <p:sldLayoutId id="2147483842" r:id="rId35"/>
    <p:sldLayoutId id="2147483823" r:id="rId36"/>
    <p:sldLayoutId id="2147483849" r:id="rId37"/>
  </p:sldLayoutIdLst>
  <p:timing>
    <p:tnLst>
      <p:par>
        <p:cTn id="1" dur="indefinite" restart="never" nodeType="tmRoot"/>
      </p:par>
    </p:tnLst>
  </p:timing>
  <p:hf sldNum="0" hdr="0" dt="0"/>
  <p:txStyles>
    <p:titleStyle>
      <a:lvl1pPr algn="l" defTabSz="685783"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79996" indent="-179996" algn="l" defTabSz="685783" rtl="0" eaLnBrk="1" latinLnBrk="0" hangingPunct="1">
        <a:lnSpc>
          <a:spcPct val="100000"/>
        </a:lnSpc>
        <a:spcBef>
          <a:spcPts val="751"/>
        </a:spcBef>
        <a:buFont typeface="Arial" panose="020B0604020202020204" pitchFamily="34" charset="0"/>
        <a:buChar char="•"/>
        <a:defRPr lang="da-DK" sz="1800" kern="1200" dirty="0">
          <a:solidFill>
            <a:schemeClr val="tx1"/>
          </a:solidFill>
          <a:latin typeface="+mn-lt"/>
          <a:ea typeface="+mn-ea"/>
          <a:cs typeface="+mn-cs"/>
        </a:defRPr>
      </a:lvl1pPr>
      <a:lvl2pPr marL="359991"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2pPr>
      <a:lvl3pPr marL="539987"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3pPr>
      <a:lvl4pPr marL="719982" indent="-179996" algn="l" defTabSz="685783" rtl="0" eaLnBrk="1" latinLnBrk="0" hangingPunct="1">
        <a:lnSpc>
          <a:spcPct val="100000"/>
        </a:lnSpc>
        <a:spcBef>
          <a:spcPts val="375"/>
        </a:spcBef>
        <a:buFont typeface="Arial" panose="020B0604020202020204" pitchFamily="34" charset="0"/>
        <a:buChar char="-"/>
        <a:defRPr lang="da-DK" sz="1800" i="1" kern="1200" dirty="0">
          <a:solidFill>
            <a:schemeClr val="tx1"/>
          </a:solidFill>
          <a:latin typeface="+mn-lt"/>
          <a:ea typeface="+mn-ea"/>
          <a:cs typeface="+mn-cs"/>
        </a:defRPr>
      </a:lvl4pPr>
      <a:lvl5pPr marL="899978" indent="-179996" algn="l" defTabSz="685783" rtl="0" eaLnBrk="1" latinLnBrk="0" hangingPunct="1">
        <a:lnSpc>
          <a:spcPct val="100000"/>
        </a:lnSpc>
        <a:spcBef>
          <a:spcPts val="375"/>
        </a:spcBef>
        <a:buFont typeface="Arial" panose="020B0604020202020204" pitchFamily="34" charset="0"/>
        <a:buChar char="-"/>
        <a:defRPr lang="en-GB" sz="1800" i="1" kern="1200" dirty="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da-DK"/>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1027" userDrawn="1">
          <p15:clr>
            <a:srgbClr val="F26B43"/>
          </p15:clr>
        </p15:guide>
        <p15:guide id="13" pos="513" userDrawn="1">
          <p15:clr>
            <a:srgbClr val="F26B43"/>
          </p15:clr>
        </p15:guide>
        <p15:guide id="14" pos="7167" userDrawn="1">
          <p15:clr>
            <a:srgbClr val="F26B43"/>
          </p15:clr>
        </p15:guide>
        <p15:guide id="15" orient="horz" pos="37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Barnets lov </a:t>
            </a:r>
          </a:p>
        </p:txBody>
      </p:sp>
      <p:sp>
        <p:nvSpPr>
          <p:cNvPr id="3" name="Pladsholder til tekst 2"/>
          <p:cNvSpPr>
            <a:spLocks noGrp="1"/>
          </p:cNvSpPr>
          <p:nvPr>
            <p:ph type="body" sz="quarter" idx="13"/>
          </p:nvPr>
        </p:nvSpPr>
        <p:spPr/>
        <p:txBody>
          <a:bodyPr/>
          <a:lstStyle/>
          <a:p>
            <a:r>
              <a:rPr lang="da-DK" dirty="0" smtClean="0"/>
              <a:t>Slides til brug formidling for Politisk-, direktions- og chefniveau  </a:t>
            </a:r>
            <a:endParaRPr lang="da-DK" dirty="0"/>
          </a:p>
        </p:txBody>
      </p:sp>
    </p:spTree>
    <p:extLst>
      <p:ext uri="{BB962C8B-B14F-4D97-AF65-F5344CB8AC3E}">
        <p14:creationId xmlns:p14="http://schemas.microsoft.com/office/powerpoint/2010/main" val="4152932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a:t>
            </a:r>
            <a:r>
              <a:rPr lang="da-DK" dirty="0" smtClean="0"/>
              <a:t>ye bestemmelser i barnets lov – </a:t>
            </a:r>
            <a:r>
              <a:rPr lang="da-DK" dirty="0" err="1" smtClean="0"/>
              <a:t>Sagsskridt</a:t>
            </a:r>
            <a:r>
              <a:rPr lang="da-DK" dirty="0" smtClean="0"/>
              <a:t> </a:t>
            </a:r>
            <a:r>
              <a:rPr lang="da-DK" dirty="0" smtClean="0">
                <a:solidFill>
                  <a:schemeClr val="tx1"/>
                </a:solidFill>
              </a:rPr>
              <a:t> </a:t>
            </a:r>
            <a:r>
              <a:rPr lang="da-DK" dirty="0">
                <a:solidFill>
                  <a:schemeClr val="tx1"/>
                </a:solidFill>
              </a:rPr>
              <a:t/>
            </a:r>
            <a:br>
              <a:rPr lang="da-DK" dirty="0">
                <a:solidFill>
                  <a:schemeClr val="tx1"/>
                </a:solidFill>
              </a:rPr>
            </a:br>
            <a:endParaRPr lang="da-DK" dirty="0"/>
          </a:p>
        </p:txBody>
      </p:sp>
      <p:sp>
        <p:nvSpPr>
          <p:cNvPr id="12" name="Pladsholder til indhold 11"/>
          <p:cNvSpPr>
            <a:spLocks noGrp="1"/>
          </p:cNvSpPr>
          <p:nvPr>
            <p:ph idx="1"/>
          </p:nvPr>
        </p:nvSpPr>
        <p:spPr>
          <a:solidFill>
            <a:schemeClr val="bg1">
              <a:lumMod val="95000"/>
            </a:schemeClr>
          </a:solidFill>
        </p:spPr>
        <p:txBody>
          <a:bodyPr>
            <a:normAutofit/>
          </a:bodyPr>
          <a:lstStyle/>
          <a:p>
            <a:pPr marL="342900" indent="-342900">
              <a:buFont typeface="Arial" panose="020B0604020202020204" pitchFamily="34" charset="0"/>
              <a:buChar char="•"/>
            </a:pPr>
            <a:r>
              <a:rPr lang="da-DK" sz="2800" dirty="0"/>
              <a:t>Screening</a:t>
            </a:r>
          </a:p>
          <a:p>
            <a:endParaRPr lang="da-DK" sz="2800" dirty="0"/>
          </a:p>
          <a:p>
            <a:pPr marL="342900" indent="-342900">
              <a:buFont typeface="Arial" panose="020B0604020202020204" pitchFamily="34" charset="0"/>
              <a:buChar char="•"/>
            </a:pPr>
            <a:r>
              <a:rPr lang="da-DK" sz="2800" dirty="0"/>
              <a:t>Afdækning </a:t>
            </a:r>
          </a:p>
          <a:p>
            <a:endParaRPr lang="da-DK" sz="2800" dirty="0"/>
          </a:p>
          <a:p>
            <a:pPr marL="342900" indent="-342900">
              <a:buFont typeface="Arial" panose="020B0604020202020204" pitchFamily="34" charset="0"/>
              <a:buChar char="•"/>
            </a:pPr>
            <a:r>
              <a:rPr lang="da-DK" sz="2800" dirty="0"/>
              <a:t>Børnefaglig undersøgelse </a:t>
            </a:r>
          </a:p>
          <a:p>
            <a:endParaRPr lang="da-DK" sz="2800" dirty="0"/>
          </a:p>
          <a:p>
            <a:pPr marL="342900" indent="-342900">
              <a:buFont typeface="Arial" panose="020B0604020202020204" pitchFamily="34" charset="0"/>
              <a:buChar char="•"/>
            </a:pPr>
            <a:r>
              <a:rPr lang="da-DK" sz="2800" dirty="0"/>
              <a:t>Kommende </a:t>
            </a:r>
            <a:r>
              <a:rPr lang="da-DK" sz="2800" dirty="0" smtClean="0"/>
              <a:t>forældre.</a:t>
            </a:r>
            <a:endParaRPr lang="da-DK" sz="2800"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1040051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Nye </a:t>
            </a:r>
            <a:r>
              <a:rPr lang="da-DK" dirty="0">
                <a:solidFill>
                  <a:schemeClr val="accent6"/>
                </a:solidFill>
              </a:rPr>
              <a:t>bestemmelser </a:t>
            </a:r>
            <a:r>
              <a:rPr lang="da-DK" dirty="0" smtClean="0">
                <a:solidFill>
                  <a:schemeClr val="accent6"/>
                </a:solidFill>
              </a:rPr>
              <a:t>i barnets lov – Afgørelser, planer og opfølgning  </a:t>
            </a:r>
            <a:endParaRPr lang="da-DK" dirty="0">
              <a:solidFill>
                <a:schemeClr val="accent6"/>
              </a:solidFill>
            </a:endParaRPr>
          </a:p>
        </p:txBody>
      </p:sp>
      <p:sp>
        <p:nvSpPr>
          <p:cNvPr id="3" name="Pladsholder til indhold 2"/>
          <p:cNvSpPr>
            <a:spLocks noGrp="1"/>
          </p:cNvSpPr>
          <p:nvPr>
            <p:ph idx="1"/>
          </p:nvPr>
        </p:nvSpPr>
        <p:spPr>
          <a:xfrm>
            <a:off x="838206" y="1920355"/>
            <a:ext cx="10538884" cy="4248151"/>
          </a:xfrm>
          <a:solidFill>
            <a:schemeClr val="bg1">
              <a:lumMod val="95000"/>
            </a:schemeClr>
          </a:solidFill>
        </p:spPr>
        <p:txBody>
          <a:bodyPr/>
          <a:lstStyle/>
          <a:p>
            <a:pPr marL="285750" indent="-285750">
              <a:buFont typeface="Arial" panose="020B0604020202020204" pitchFamily="34" charset="0"/>
              <a:buChar char="•"/>
            </a:pPr>
            <a:endParaRPr lang="da-DK" sz="2000" dirty="0" smtClean="0"/>
          </a:p>
          <a:p>
            <a:pPr marL="285750" indent="-285750">
              <a:buFont typeface="Arial" panose="020B0604020202020204" pitchFamily="34" charset="0"/>
              <a:buChar char="•"/>
            </a:pPr>
            <a:r>
              <a:rPr lang="da-DK" sz="2800" dirty="0" smtClean="0"/>
              <a:t>Afgørelser </a:t>
            </a:r>
            <a:endParaRPr lang="da-DK" sz="2800" dirty="0"/>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Barnets plan/Ungeplan</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Opfølgning  </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Personrettet </a:t>
            </a:r>
            <a:r>
              <a:rPr lang="da-DK" sz="2800" dirty="0" smtClean="0"/>
              <a:t>tilsyn.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2824587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Barnets lov - nye </a:t>
            </a:r>
            <a:r>
              <a:rPr lang="da-DK" dirty="0"/>
              <a:t>bestemmelser – anbringelse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solidFill>
            <a:schemeClr val="bg1">
              <a:lumMod val="95000"/>
            </a:schemeClr>
          </a:solidFill>
        </p:spPr>
        <p:txBody>
          <a:bodyPr/>
          <a:lstStyle/>
          <a:p>
            <a:pPr marL="457200" indent="-457200">
              <a:buFont typeface="Arial" panose="020B0604020202020204" pitchFamily="34" charset="0"/>
              <a:buChar char="•"/>
            </a:pPr>
            <a:endParaRPr lang="da-DK" sz="2000" dirty="0" smtClean="0"/>
          </a:p>
          <a:p>
            <a:pPr marL="457200" indent="-457200">
              <a:buFont typeface="Arial" panose="020B0604020202020204" pitchFamily="34" charset="0"/>
              <a:buChar char="•"/>
            </a:pPr>
            <a:r>
              <a:rPr lang="da-DK" sz="2800" dirty="0" smtClean="0"/>
              <a:t>Samtykke </a:t>
            </a:r>
            <a:r>
              <a:rPr lang="da-DK" sz="2800" dirty="0"/>
              <a:t>til anbringelse af nyfødt barn </a:t>
            </a:r>
          </a:p>
          <a:p>
            <a:pPr marL="457200" indent="-457200">
              <a:buFont typeface="Arial" panose="020B0604020202020204" pitchFamily="34" charset="0"/>
              <a:buChar char="•"/>
            </a:pPr>
            <a:r>
              <a:rPr lang="da-DK" sz="2800" dirty="0"/>
              <a:t>Afgørelse om anbringelse uden samtykke af ufødt barn</a:t>
            </a:r>
          </a:p>
          <a:p>
            <a:pPr marL="457200" indent="-457200">
              <a:buFont typeface="Arial" panose="020B0604020202020204" pitchFamily="34" charset="0"/>
              <a:buChar char="•"/>
            </a:pPr>
            <a:r>
              <a:rPr lang="da-DK" sz="2800" dirty="0"/>
              <a:t>Venskabsfamilie  </a:t>
            </a:r>
          </a:p>
          <a:p>
            <a:pPr marL="457200" indent="-457200">
              <a:buFont typeface="Arial" panose="020B0604020202020204" pitchFamily="34" charset="0"/>
              <a:buChar char="•"/>
            </a:pPr>
            <a:r>
              <a:rPr lang="da-DK" sz="2800" dirty="0"/>
              <a:t>Plejefamiliers mulighed for at anmode om vurdering </a:t>
            </a:r>
          </a:p>
          <a:p>
            <a:pPr marL="457200" indent="-457200">
              <a:buFont typeface="Arial" panose="020B0604020202020204" pitchFamily="34" charset="0"/>
              <a:buChar char="•"/>
            </a:pPr>
            <a:r>
              <a:rPr lang="da-DK" sz="2800" dirty="0"/>
              <a:t>Børne- og ungeudvalgets underretningspligt </a:t>
            </a:r>
          </a:p>
          <a:p>
            <a:pPr marL="457200" indent="-457200">
              <a:buFont typeface="Arial" panose="020B0604020202020204" pitchFamily="34" charset="0"/>
              <a:buChar char="•"/>
            </a:pPr>
            <a:r>
              <a:rPr lang="da-DK" sz="2800" dirty="0"/>
              <a:t>Kommunalbestyrelsens </a:t>
            </a:r>
            <a:r>
              <a:rPr lang="da-DK" sz="2800" dirty="0" smtClean="0"/>
              <a:t>underretningspligt.</a:t>
            </a:r>
            <a:endParaRPr lang="da-DK" sz="2800" dirty="0"/>
          </a:p>
          <a:p>
            <a:endParaRPr lang="da-DK" dirty="0"/>
          </a:p>
        </p:txBody>
      </p:sp>
      <p:sp>
        <p:nvSpPr>
          <p:cNvPr id="4" name="Pladsholder til sidefod 3"/>
          <p:cNvSpPr>
            <a:spLocks noGrp="1"/>
          </p:cNvSpPr>
          <p:nvPr>
            <p:ph type="ftr" sz="quarter" idx="3"/>
          </p:nvPr>
        </p:nvSpPr>
        <p:spPr/>
        <p:txBody>
          <a:bodyPr/>
          <a:lstStyle/>
          <a:p>
            <a:r>
              <a:rPr lang="da-DK" dirty="0" smtClean="0"/>
              <a:t>Barnets lov</a:t>
            </a:r>
            <a:endParaRPr lang="da-DK" dirty="0"/>
          </a:p>
        </p:txBody>
      </p:sp>
    </p:spTree>
    <p:extLst>
      <p:ext uri="{BB962C8B-B14F-4D97-AF65-F5344CB8AC3E}">
        <p14:creationId xmlns:p14="http://schemas.microsoft.com/office/powerpoint/2010/main" val="4112854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Barnets </a:t>
            </a:r>
            <a:r>
              <a:rPr lang="da-DK" dirty="0" smtClean="0"/>
              <a:t>lov – nye bestemmelser om adoption og permanet anbringelse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695400" y="2051308"/>
            <a:ext cx="10538884" cy="4248151"/>
          </a:xfrm>
          <a:solidFill>
            <a:schemeClr val="bg1">
              <a:lumMod val="95000"/>
            </a:schemeClr>
          </a:solidFill>
        </p:spPr>
        <p:txBody>
          <a:bodyPr/>
          <a:lstStyle/>
          <a:p>
            <a:endParaRPr lang="da-DK" sz="2000" dirty="0" smtClean="0"/>
          </a:p>
          <a:p>
            <a:pPr marL="342900" indent="-342900">
              <a:buFont typeface="Arial" panose="020B0604020202020204" pitchFamily="34" charset="0"/>
              <a:buChar char="•"/>
            </a:pPr>
            <a:r>
              <a:rPr lang="da-DK" sz="2800" dirty="0" smtClean="0"/>
              <a:t>Permanent </a:t>
            </a:r>
            <a:r>
              <a:rPr lang="da-DK" sz="2800" dirty="0"/>
              <a:t>anbringelse</a:t>
            </a:r>
          </a:p>
          <a:p>
            <a:endParaRPr lang="da-DK" sz="2800" dirty="0"/>
          </a:p>
          <a:p>
            <a:pPr marL="342900" indent="-342900">
              <a:buFont typeface="Arial" panose="020B0604020202020204" pitchFamily="34" charset="0"/>
              <a:buChar char="•"/>
            </a:pPr>
            <a:r>
              <a:rPr lang="da-DK" sz="2800" dirty="0" smtClean="0"/>
              <a:t>Adoption, afgørelse inden </a:t>
            </a:r>
            <a:r>
              <a:rPr lang="da-DK" sz="2800" dirty="0"/>
              <a:t>barnet er </a:t>
            </a:r>
            <a:r>
              <a:rPr lang="da-DK" sz="2800" dirty="0" smtClean="0"/>
              <a:t>født.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265962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6" y="620688"/>
            <a:ext cx="10538884" cy="612070"/>
          </a:xfrm>
        </p:spPr>
        <p:txBody>
          <a:bodyPr/>
          <a:lstStyle/>
          <a:p>
            <a:r>
              <a:rPr lang="da-DK" dirty="0" smtClean="0"/>
              <a:t>Forvaltningsret – gælder stadig og vigtigt at være opmærksom på </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838206" y="1654820"/>
            <a:ext cx="10538884" cy="4248151"/>
          </a:xfrm>
          <a:solidFill>
            <a:schemeClr val="bg1">
              <a:lumMod val="95000"/>
            </a:schemeClr>
          </a:solidFill>
        </p:spPr>
        <p:txBody>
          <a:bodyPr/>
          <a:lstStyle/>
          <a:p>
            <a:pPr marL="285750" indent="-285750">
              <a:buFont typeface="Arial" panose="020B0604020202020204" pitchFamily="34" charset="0"/>
              <a:buChar char="•"/>
            </a:pPr>
            <a:r>
              <a:rPr lang="da-DK" sz="2800" dirty="0"/>
              <a:t>Krav til </a:t>
            </a:r>
            <a:r>
              <a:rPr lang="da-DK" sz="2800" dirty="0" err="1"/>
              <a:t>sagsoplysning</a:t>
            </a:r>
            <a:endParaRPr lang="da-DK" sz="2800" dirty="0"/>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Notatpligt  </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Partshøring </a:t>
            </a:r>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a:t>Begrundelse og </a:t>
            </a:r>
            <a:r>
              <a:rPr lang="da-DK" sz="2800" dirty="0" smtClean="0"/>
              <a:t>klagevejledning.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131900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9736" y="2564904"/>
            <a:ext cx="7848872" cy="1746195"/>
          </a:xfrm>
        </p:spPr>
        <p:txBody>
          <a:bodyPr/>
          <a:lstStyle/>
          <a:p>
            <a:r>
              <a:rPr lang="da-DK" dirty="0" smtClean="0"/>
              <a:t>3. Hvordan kommer vi godt i gang med at implementere barnets lov?</a:t>
            </a:r>
            <a:endParaRPr lang="da-DK" dirty="0"/>
          </a:p>
        </p:txBody>
      </p:sp>
    </p:spTree>
    <p:extLst>
      <p:ext uri="{BB962C8B-B14F-4D97-AF65-F5344CB8AC3E}">
        <p14:creationId xmlns:p14="http://schemas.microsoft.com/office/powerpoint/2010/main" val="299312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ladsholder til indhold 19"/>
          <p:cNvSpPr>
            <a:spLocks noGrp="1"/>
          </p:cNvSpPr>
          <p:nvPr>
            <p:ph idx="1"/>
          </p:nvPr>
        </p:nvSpPr>
        <p:spPr>
          <a:xfrm>
            <a:off x="5951984" y="1628800"/>
            <a:ext cx="5832648" cy="4176464"/>
          </a:xfrm>
        </p:spPr>
        <p:txBody>
          <a:bodyPr>
            <a:noAutofit/>
          </a:bodyPr>
          <a:lstStyle/>
          <a:p>
            <a:endParaRPr lang="da-DK" sz="2200" b="1" dirty="0" smtClean="0"/>
          </a:p>
          <a:p>
            <a:r>
              <a:rPr lang="da-DK" sz="2200" b="1" dirty="0"/>
              <a:t>Ledelse </a:t>
            </a:r>
            <a:r>
              <a:rPr lang="da-DK" sz="2200" dirty="0"/>
              <a:t>der understøtter og sætter retning </a:t>
            </a:r>
            <a:r>
              <a:rPr lang="da-DK" sz="2200" dirty="0" smtClean="0"/>
              <a:t>for udvikling </a:t>
            </a:r>
            <a:r>
              <a:rPr lang="da-DK" sz="2200" dirty="0"/>
              <a:t>og kvalitetssikring af den faglige praksis, </a:t>
            </a:r>
          </a:p>
          <a:p>
            <a:endParaRPr lang="da-DK" sz="2200" dirty="0"/>
          </a:p>
          <a:p>
            <a:r>
              <a:rPr lang="da-DK" sz="2200" b="1" dirty="0" smtClean="0"/>
              <a:t>Organisering,</a:t>
            </a:r>
            <a:r>
              <a:rPr lang="da-DK" sz="2200" dirty="0" smtClean="0"/>
              <a:t> der understøtter nye arbejdsgange og samarbejde</a:t>
            </a:r>
          </a:p>
          <a:p>
            <a:endParaRPr lang="da-DK" sz="2200" dirty="0"/>
          </a:p>
          <a:p>
            <a:pPr>
              <a:spcBef>
                <a:spcPts val="0"/>
              </a:spcBef>
            </a:pPr>
            <a:r>
              <a:rPr lang="da-DK" sz="2200" b="1" dirty="0"/>
              <a:t>Kompetencer </a:t>
            </a:r>
            <a:r>
              <a:rPr lang="da-DK" sz="2200" dirty="0"/>
              <a:t>som ruster medarbejdere til at </a:t>
            </a:r>
            <a:r>
              <a:rPr lang="da-DK" sz="2200" dirty="0" smtClean="0"/>
              <a:t>varetage et fagligt </a:t>
            </a:r>
            <a:r>
              <a:rPr lang="da-DK" sz="2200" dirty="0"/>
              <a:t>arbejde af høj kvalitet og </a:t>
            </a:r>
            <a:r>
              <a:rPr lang="da-DK" sz="2200" dirty="0" smtClean="0"/>
              <a:t>lovmedholdeligt</a:t>
            </a:r>
            <a:endParaRPr lang="da-DK" sz="2200" dirty="0"/>
          </a:p>
          <a:p>
            <a:endParaRPr lang="da-DK" sz="2200" dirty="0"/>
          </a:p>
          <a:p>
            <a:pPr marL="285750" indent="-285750">
              <a:buFont typeface="Arial" panose="020B0604020202020204" pitchFamily="34" charset="0"/>
              <a:buChar char="•"/>
            </a:pPr>
            <a:endParaRPr lang="da-DK" sz="2200" dirty="0"/>
          </a:p>
          <a:p>
            <a:pPr marL="285750" indent="-285750">
              <a:buFont typeface="Arial" panose="020B0604020202020204" pitchFamily="34" charset="0"/>
              <a:buChar char="•"/>
            </a:pPr>
            <a:endParaRPr lang="da-DK" sz="2200" dirty="0" smtClean="0"/>
          </a:p>
          <a:p>
            <a:pPr marL="285750" indent="-285750">
              <a:buFont typeface="Arial" panose="020B0604020202020204" pitchFamily="34" charset="0"/>
              <a:buChar char="•"/>
            </a:pPr>
            <a:endParaRPr lang="da-DK" sz="2200" dirty="0" smtClean="0"/>
          </a:p>
          <a:p>
            <a:pPr marL="285750" indent="-285750">
              <a:buFont typeface="Arial" panose="020B0604020202020204" pitchFamily="34" charset="0"/>
              <a:buChar char="•"/>
            </a:pPr>
            <a:endParaRPr lang="da-DK" sz="2200" b="1" dirty="0" smtClean="0"/>
          </a:p>
          <a:p>
            <a:pPr marL="285750" indent="-285750">
              <a:buFont typeface="Arial" panose="020B0604020202020204" pitchFamily="34" charset="0"/>
              <a:buChar char="•"/>
            </a:pPr>
            <a:endParaRPr lang="da-DK" sz="2200" dirty="0" smtClean="0"/>
          </a:p>
        </p:txBody>
      </p:sp>
      <p:sp>
        <p:nvSpPr>
          <p:cNvPr id="2" name="Titel 1"/>
          <p:cNvSpPr>
            <a:spLocks noGrp="1"/>
          </p:cNvSpPr>
          <p:nvPr>
            <p:ph type="title"/>
          </p:nvPr>
        </p:nvSpPr>
        <p:spPr>
          <a:xfrm>
            <a:off x="6095992" y="656690"/>
            <a:ext cx="5281098" cy="612070"/>
          </a:xfrm>
        </p:spPr>
        <p:txBody>
          <a:bodyPr/>
          <a:lstStyle/>
          <a:p>
            <a:r>
              <a:rPr lang="da-DK" dirty="0" smtClean="0"/>
              <a:t>Hvordan omsætter vi barnets lov i praksis?</a:t>
            </a:r>
            <a:endParaRPr lang="da-DK" dirty="0"/>
          </a:p>
        </p:txBody>
      </p:sp>
      <p:pic>
        <p:nvPicPr>
          <p:cNvPr id="23" name="Billede 22"/>
          <p:cNvPicPr>
            <a:picLocks noChangeAspect="1"/>
          </p:cNvPicPr>
          <p:nvPr/>
        </p:nvPicPr>
        <p:blipFill>
          <a:blip r:embed="rId3"/>
          <a:stretch>
            <a:fillRect/>
          </a:stretch>
        </p:blipFill>
        <p:spPr>
          <a:xfrm>
            <a:off x="43184" y="1556792"/>
            <a:ext cx="5260728" cy="3916041"/>
          </a:xfrm>
          <a:prstGeom prst="rect">
            <a:avLst/>
          </a:prstGeom>
        </p:spPr>
      </p:pic>
    </p:spTree>
    <p:extLst>
      <p:ext uri="{BB962C8B-B14F-4D97-AF65-F5344CB8AC3E}">
        <p14:creationId xmlns:p14="http://schemas.microsoft.com/office/powerpoint/2010/main" val="2778789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6" y="620688"/>
            <a:ext cx="6985986" cy="612070"/>
          </a:xfrm>
        </p:spPr>
        <p:txBody>
          <a:bodyPr/>
          <a:lstStyle/>
          <a:p>
            <a:r>
              <a:rPr lang="da-DK" smtClean="0"/>
              <a:t>Hvad ønsker vi at tage højde </a:t>
            </a:r>
            <a:r>
              <a:rPr lang="da-DK" dirty="0" smtClean="0"/>
              <a:t>for i implementeringen?</a:t>
            </a:r>
            <a:endParaRPr lang="da-DK" dirty="0"/>
          </a:p>
        </p:txBody>
      </p:sp>
      <p:sp>
        <p:nvSpPr>
          <p:cNvPr id="20" name="Pladsholder til indhold 19"/>
          <p:cNvSpPr>
            <a:spLocks noGrp="1"/>
          </p:cNvSpPr>
          <p:nvPr>
            <p:ph idx="1"/>
          </p:nvPr>
        </p:nvSpPr>
        <p:spPr>
          <a:xfrm>
            <a:off x="551384" y="1700808"/>
            <a:ext cx="7272808" cy="4752528"/>
          </a:xfrm>
        </p:spPr>
        <p:txBody>
          <a:bodyPr>
            <a:noAutofit/>
          </a:bodyPr>
          <a:lstStyle/>
          <a:p>
            <a:r>
              <a:rPr lang="da-DK" b="1" dirty="0" smtClean="0"/>
              <a:t>Ledelse</a:t>
            </a:r>
          </a:p>
          <a:p>
            <a:pPr marL="285750" indent="-285750">
              <a:buFont typeface="Arial" panose="020B0604020202020204" pitchFamily="34" charset="0"/>
              <a:buChar char="•"/>
            </a:pPr>
            <a:r>
              <a:rPr lang="da-DK" dirty="0" smtClean="0"/>
              <a:t>Hvilken betydning har barnets lov for vores nuværende visioner og strategier?</a:t>
            </a:r>
          </a:p>
          <a:p>
            <a:pPr marL="285750" indent="-285750">
              <a:buFont typeface="Arial" panose="020B0604020202020204" pitchFamily="34" charset="0"/>
              <a:buChar char="•"/>
            </a:pPr>
            <a:r>
              <a:rPr lang="da-DK" dirty="0" smtClean="0"/>
              <a:t>Hvad betyder den for den politiske ledelse og arbejdet i børn og ungeudvalget?</a:t>
            </a:r>
          </a:p>
          <a:p>
            <a:pPr marL="285750" indent="-285750">
              <a:buFont typeface="Arial" panose="020B0604020202020204" pitchFamily="34" charset="0"/>
              <a:buChar char="•"/>
            </a:pPr>
            <a:r>
              <a:rPr lang="da-DK" dirty="0" smtClean="0"/>
              <a:t>Hvilken ledelsesinformation er vigtig for at kunne følge og understøtte implementeringen?</a:t>
            </a:r>
            <a:endParaRPr lang="da-DK" b="1" dirty="0" smtClean="0"/>
          </a:p>
          <a:p>
            <a:pPr>
              <a:lnSpc>
                <a:spcPct val="200000"/>
              </a:lnSpc>
            </a:pPr>
            <a:r>
              <a:rPr lang="da-DK" b="1" dirty="0" smtClean="0"/>
              <a:t>Organisering</a:t>
            </a:r>
          </a:p>
          <a:p>
            <a:pPr marL="285750" indent="-285750">
              <a:buFont typeface="Arial" panose="020B0604020202020204" pitchFamily="34" charset="0"/>
              <a:buChar char="•"/>
            </a:pPr>
            <a:r>
              <a:rPr lang="da-DK" dirty="0" smtClean="0"/>
              <a:t>Har vi en organisering som understøtter arbejdet med loven?</a:t>
            </a:r>
          </a:p>
          <a:p>
            <a:pPr marL="285750" indent="-285750">
              <a:buFont typeface="Arial" panose="020B0604020202020204" pitchFamily="34" charset="0"/>
              <a:buChar char="•"/>
            </a:pPr>
            <a:r>
              <a:rPr lang="da-DK" dirty="0" smtClean="0"/>
              <a:t>Hvordan berører forandringerne den samlede kommunale organisation på børne- ungeområdet?</a:t>
            </a:r>
            <a:endParaRPr lang="da-DK" b="1" dirty="0"/>
          </a:p>
          <a:p>
            <a:pPr>
              <a:lnSpc>
                <a:spcPct val="200000"/>
              </a:lnSpc>
            </a:pPr>
            <a:r>
              <a:rPr lang="da-DK" b="1" dirty="0" smtClean="0"/>
              <a:t>Kompetencer</a:t>
            </a:r>
          </a:p>
          <a:p>
            <a:pPr marL="285750" indent="-285750">
              <a:buFont typeface="Arial" panose="020B0604020202020204" pitchFamily="34" charset="0"/>
              <a:buChar char="•"/>
            </a:pPr>
            <a:r>
              <a:rPr lang="da-DK" dirty="0" smtClean="0"/>
              <a:t>Hvilke eksisterende kompetencer skal vi udnytte og hvilke skal vi udvikle?</a:t>
            </a:r>
          </a:p>
          <a:p>
            <a:pPr marL="285750" indent="-285750">
              <a:buFont typeface="Arial" panose="020B0604020202020204" pitchFamily="34" charset="0"/>
              <a:buChar char="•"/>
            </a:pPr>
            <a:r>
              <a:rPr lang="da-DK" dirty="0" smtClean="0"/>
              <a:t>Hvilke rammer for faglig refleksion og  læring har vi i vores organisation?</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dirty="0" smtClean="0"/>
          </a:p>
          <a:p>
            <a:pPr marL="285750" indent="-285750">
              <a:buFont typeface="Arial" panose="020B0604020202020204" pitchFamily="34" charset="0"/>
              <a:buChar char="•"/>
            </a:pPr>
            <a:endParaRPr lang="da-DK" b="1" dirty="0" smtClean="0"/>
          </a:p>
          <a:p>
            <a:pPr marL="285750" indent="-285750">
              <a:buFont typeface="Arial" panose="020B0604020202020204" pitchFamily="34" charset="0"/>
              <a:buChar char="•"/>
            </a:pPr>
            <a:endParaRPr lang="da-DK" dirty="0" smtClean="0"/>
          </a:p>
        </p:txBody>
      </p:sp>
      <p:pic>
        <p:nvPicPr>
          <p:cNvPr id="6" name="Pladsholder til billede 19"/>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407" b="1407"/>
          <a:stretch>
            <a:fillRect/>
          </a:stretch>
        </p:blipFill>
        <p:spPr>
          <a:xfrm>
            <a:off x="8071191" y="0"/>
            <a:ext cx="4120809" cy="6858000"/>
          </a:xfrm>
          <a:prstGeom prst="rect">
            <a:avLst/>
          </a:prstGeom>
        </p:spPr>
      </p:pic>
    </p:spTree>
    <p:extLst>
      <p:ext uri="{BB962C8B-B14F-4D97-AF65-F5344CB8AC3E}">
        <p14:creationId xmlns:p14="http://schemas.microsoft.com/office/powerpoint/2010/main" val="2466172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67408" y="1412776"/>
            <a:ext cx="7776864" cy="1368152"/>
          </a:xfrm>
        </p:spPr>
        <p:txBody>
          <a:bodyPr/>
          <a:lstStyle/>
          <a:p>
            <a:r>
              <a:rPr lang="da-DK" dirty="0">
                <a:solidFill>
                  <a:srgbClr val="C00000"/>
                </a:solidFill>
              </a:rPr>
              <a:t>Barnets eller den unges </a:t>
            </a:r>
            <a:r>
              <a:rPr lang="da-DK" dirty="0" smtClean="0">
                <a:solidFill>
                  <a:srgbClr val="C00000"/>
                </a:solidFill>
              </a:rPr>
              <a:t>perspektiv, ønsker, indflydelse </a:t>
            </a:r>
            <a:r>
              <a:rPr lang="da-DK" dirty="0">
                <a:solidFill>
                  <a:srgbClr val="C00000"/>
                </a:solidFill>
              </a:rPr>
              <a:t>og flere </a:t>
            </a:r>
            <a:r>
              <a:rPr lang="da-DK" dirty="0" smtClean="0">
                <a:solidFill>
                  <a:srgbClr val="C00000"/>
                </a:solidFill>
              </a:rPr>
              <a:t>rettigheder</a:t>
            </a:r>
            <a:r>
              <a:rPr lang="da-DK" dirty="0"/>
              <a:t/>
            </a:r>
            <a:br>
              <a:rPr lang="da-DK" dirty="0"/>
            </a:br>
            <a:endParaRPr lang="da-DK" dirty="0"/>
          </a:p>
        </p:txBody>
      </p:sp>
      <p:sp>
        <p:nvSpPr>
          <p:cNvPr id="3" name="Pladsholder til sidefod 2"/>
          <p:cNvSpPr>
            <a:spLocks noGrp="1"/>
          </p:cNvSpPr>
          <p:nvPr>
            <p:ph type="ftr" sz="quarter" idx="3"/>
          </p:nvPr>
        </p:nvSpPr>
        <p:spPr/>
        <p:txBody>
          <a:bodyPr/>
          <a:lstStyle/>
          <a:p>
            <a:r>
              <a:rPr lang="da-DK" smtClean="0"/>
              <a:t>Barnets lov</a:t>
            </a:r>
            <a:endParaRPr lang="da-DK" dirty="0"/>
          </a:p>
        </p:txBody>
      </p:sp>
      <p:pic>
        <p:nvPicPr>
          <p:cNvPr id="9" name="Pladsholder til 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33198"/>
            <a:ext cx="12192000" cy="2517647"/>
          </a:xfrm>
          <a:prstGeom prst="rect">
            <a:avLst/>
          </a:prstGeom>
        </p:spPr>
      </p:pic>
      <p:pic>
        <p:nvPicPr>
          <p:cNvPr id="5" name="Billede 4"/>
          <p:cNvPicPr>
            <a:picLocks noChangeAspect="1"/>
          </p:cNvPicPr>
          <p:nvPr/>
        </p:nvPicPr>
        <p:blipFill>
          <a:blip r:embed="rId4"/>
          <a:stretch>
            <a:fillRect/>
          </a:stretch>
        </p:blipFill>
        <p:spPr>
          <a:xfrm>
            <a:off x="7752184" y="3118560"/>
            <a:ext cx="4338579" cy="3229602"/>
          </a:xfrm>
          <a:prstGeom prst="rect">
            <a:avLst/>
          </a:prstGeom>
        </p:spPr>
      </p:pic>
    </p:spTree>
    <p:extLst>
      <p:ext uri="{BB962C8B-B14F-4D97-AF65-F5344CB8AC3E}">
        <p14:creationId xmlns:p14="http://schemas.microsoft.com/office/powerpoint/2010/main" val="1942567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dsholder til tekst 20"/>
          <p:cNvSpPr>
            <a:spLocks noGrp="1"/>
          </p:cNvSpPr>
          <p:nvPr>
            <p:ph type="body" sz="quarter" idx="17"/>
          </p:nvPr>
        </p:nvSpPr>
        <p:spPr/>
        <p:txBody>
          <a:bodyPr/>
          <a:lstStyle/>
          <a:p>
            <a:pPr algn="ctr"/>
            <a:r>
              <a:rPr lang="da-DK" dirty="0" smtClean="0"/>
              <a:t>Barnets lov i praksis</a:t>
            </a:r>
            <a:endParaRPr lang="da-DK" dirty="0"/>
          </a:p>
        </p:txBody>
      </p:sp>
      <p:sp>
        <p:nvSpPr>
          <p:cNvPr id="20" name="Pladsholder til indhold 19"/>
          <p:cNvSpPr>
            <a:spLocks noGrp="1"/>
          </p:cNvSpPr>
          <p:nvPr>
            <p:ph idx="1"/>
          </p:nvPr>
        </p:nvSpPr>
        <p:spPr>
          <a:xfrm>
            <a:off x="6095992" y="1772816"/>
            <a:ext cx="5275393" cy="4536504"/>
          </a:xfrm>
        </p:spPr>
        <p:txBody>
          <a:bodyPr>
            <a:normAutofit fontScale="92500" lnSpcReduction="20000"/>
          </a:bodyPr>
          <a:lstStyle/>
          <a:p>
            <a:r>
              <a:rPr lang="da-DK" sz="2000" dirty="0" smtClean="0"/>
              <a:t>Understøtter vores organisering, at der skal to rådgivere på væsentlige møder i </a:t>
            </a:r>
            <a:r>
              <a:rPr lang="da-DK" sz="2000" dirty="0" err="1" smtClean="0"/>
              <a:t>nyopstartede</a:t>
            </a:r>
            <a:r>
              <a:rPr lang="da-DK" sz="2000" dirty="0" smtClean="0"/>
              <a:t> børnefaglige undersøgelser?</a:t>
            </a:r>
          </a:p>
          <a:p>
            <a:endParaRPr lang="da-DK" sz="2000" dirty="0"/>
          </a:p>
          <a:p>
            <a:r>
              <a:rPr lang="da-DK" sz="2000" dirty="0" smtClean="0"/>
              <a:t>Har vi i </a:t>
            </a:r>
            <a:r>
              <a:rPr lang="da-DK" sz="2000" dirty="0" err="1" smtClean="0"/>
              <a:t>i</a:t>
            </a:r>
            <a:r>
              <a:rPr lang="da-DK" sz="2000" dirty="0" smtClean="0"/>
              <a:t> øvrigt behov for at mindske rådgiverskift i </a:t>
            </a:r>
            <a:r>
              <a:rPr lang="da-DK" sz="2000" dirty="0" err="1" smtClean="0"/>
              <a:t>sagsflowet</a:t>
            </a:r>
            <a:r>
              <a:rPr lang="da-DK" sz="2000" dirty="0" smtClean="0"/>
              <a:t>?</a:t>
            </a:r>
          </a:p>
          <a:p>
            <a:endParaRPr lang="da-DK" sz="2000" dirty="0"/>
          </a:p>
          <a:p>
            <a:r>
              <a:rPr lang="da-DK" sz="2000" dirty="0" smtClean="0"/>
              <a:t>Har vi en organisering, som understøtter, at der skal være færrest mulige fagpersoner omkring barnet?</a:t>
            </a:r>
          </a:p>
          <a:p>
            <a:endParaRPr lang="da-DK" sz="2000" dirty="0"/>
          </a:p>
          <a:p>
            <a:r>
              <a:rPr lang="da-DK" sz="2000" dirty="0" smtClean="0"/>
              <a:t> Hvad betyder det for vores praksis, at Børne- og ungeudvalget har pligt til at underrette Ankestyrelsen, hvis de mener, at stabiliteten i et barns liv er truet?</a:t>
            </a:r>
          </a:p>
          <a:p>
            <a:endParaRPr lang="da-DK" sz="2000" dirty="0"/>
          </a:p>
          <a:p>
            <a:endParaRPr lang="da-DK" sz="2000" dirty="0" smtClean="0"/>
          </a:p>
          <a:p>
            <a:endParaRPr lang="da-DK" sz="2000" dirty="0"/>
          </a:p>
        </p:txBody>
      </p:sp>
      <p:sp>
        <p:nvSpPr>
          <p:cNvPr id="2" name="Titel 1"/>
          <p:cNvSpPr>
            <a:spLocks noGrp="1"/>
          </p:cNvSpPr>
          <p:nvPr>
            <p:ph type="title"/>
          </p:nvPr>
        </p:nvSpPr>
        <p:spPr/>
        <p:txBody>
          <a:bodyPr/>
          <a:lstStyle/>
          <a:p>
            <a:r>
              <a:rPr lang="da-DK" dirty="0" smtClean="0"/>
              <a:t>Kontinuitet og stabilitet</a:t>
            </a:r>
            <a:endParaRPr lang="da-DK" dirty="0"/>
          </a:p>
        </p:txBody>
      </p:sp>
      <p:pic>
        <p:nvPicPr>
          <p:cNvPr id="5" name="Billede 4"/>
          <p:cNvPicPr>
            <a:picLocks noChangeAspect="1"/>
          </p:cNvPicPr>
          <p:nvPr/>
        </p:nvPicPr>
        <p:blipFill>
          <a:blip r:embed="rId3">
            <a:duotone>
              <a:schemeClr val="accent1">
                <a:shade val="45000"/>
                <a:satMod val="135000"/>
              </a:schemeClr>
              <a:prstClr val="white"/>
            </a:duotone>
          </a:blip>
          <a:stretch>
            <a:fillRect/>
          </a:stretch>
        </p:blipFill>
        <p:spPr>
          <a:xfrm>
            <a:off x="377643" y="1781944"/>
            <a:ext cx="4739968" cy="3528392"/>
          </a:xfrm>
          <a:prstGeom prst="rect">
            <a:avLst/>
          </a:prstGeom>
        </p:spPr>
      </p:pic>
    </p:spTree>
    <p:extLst>
      <p:ext uri="{BB962C8B-B14F-4D97-AF65-F5344CB8AC3E}">
        <p14:creationId xmlns:p14="http://schemas.microsoft.com/office/powerpoint/2010/main" val="154937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6095992" y="1916832"/>
            <a:ext cx="5275393" cy="3600400"/>
          </a:xfrm>
        </p:spPr>
        <p:txBody>
          <a:bodyPr>
            <a:normAutofit/>
          </a:bodyPr>
          <a:lstStyle/>
          <a:p>
            <a:pPr marL="457200" indent="-457200">
              <a:buAutoNum type="arabicPeriod"/>
            </a:pPr>
            <a:r>
              <a:rPr lang="da-DK" sz="2000" dirty="0" smtClean="0"/>
              <a:t>Børnene først – baggrund for den nye lov</a:t>
            </a:r>
          </a:p>
          <a:p>
            <a:pPr marL="457200" indent="-457200">
              <a:buAutoNum type="arabicPeriod"/>
            </a:pPr>
            <a:r>
              <a:rPr lang="da-DK" sz="2000" dirty="0" smtClean="0"/>
              <a:t>Barnets Lov – fokusområder og de nye bestemmelser</a:t>
            </a:r>
          </a:p>
          <a:p>
            <a:pPr marL="457200" indent="-457200">
              <a:buAutoNum type="arabicPeriod"/>
            </a:pPr>
            <a:r>
              <a:rPr lang="da-DK" sz="2000" dirty="0" smtClean="0"/>
              <a:t>Hvordan kommer </a:t>
            </a:r>
            <a:r>
              <a:rPr lang="da-DK" sz="2000" dirty="0"/>
              <a:t>vi godt i gang med at </a:t>
            </a:r>
            <a:r>
              <a:rPr lang="da-DK" sz="2000" dirty="0" smtClean="0"/>
              <a:t>    implementere </a:t>
            </a:r>
            <a:r>
              <a:rPr lang="da-DK" sz="2000" dirty="0"/>
              <a:t>barnets </a:t>
            </a:r>
            <a:r>
              <a:rPr lang="da-DK" sz="2000" dirty="0" smtClean="0"/>
              <a:t>lov ?</a:t>
            </a:r>
          </a:p>
          <a:p>
            <a:endParaRPr lang="da-DK" sz="2000" dirty="0"/>
          </a:p>
        </p:txBody>
      </p:sp>
      <p:sp>
        <p:nvSpPr>
          <p:cNvPr id="4" name="Titel 3"/>
          <p:cNvSpPr>
            <a:spLocks noGrp="1"/>
          </p:cNvSpPr>
          <p:nvPr>
            <p:ph type="title"/>
          </p:nvPr>
        </p:nvSpPr>
        <p:spPr/>
        <p:txBody>
          <a:bodyPr/>
          <a:lstStyle/>
          <a:p>
            <a:r>
              <a:rPr lang="da-DK" dirty="0" smtClean="0"/>
              <a:t>Indhold</a:t>
            </a:r>
            <a:endParaRPr lang="da-DK" dirty="0"/>
          </a:p>
        </p:txBody>
      </p:sp>
      <p:sp>
        <p:nvSpPr>
          <p:cNvPr id="3" name="Rektangel 2"/>
          <p:cNvSpPr/>
          <p:nvPr/>
        </p:nvSpPr>
        <p:spPr>
          <a:xfrm>
            <a:off x="695400" y="926174"/>
            <a:ext cx="4248472" cy="4708981"/>
          </a:xfrm>
          <a:prstGeom prst="rect">
            <a:avLst/>
          </a:prstGeom>
        </p:spPr>
        <p:txBody>
          <a:bodyPr wrap="square">
            <a:spAutoFit/>
          </a:bodyPr>
          <a:lstStyle/>
          <a:p>
            <a:r>
              <a:rPr lang="da-DK" sz="2000" b="1" dirty="0" smtClean="0">
                <a:solidFill>
                  <a:schemeClr val="bg1"/>
                </a:solidFill>
              </a:rPr>
              <a:t>Læsevejledning: </a:t>
            </a:r>
            <a:r>
              <a:rPr lang="da-DK" sz="2000" b="1" dirty="0">
                <a:solidFill>
                  <a:schemeClr val="bg1"/>
                </a:solidFill>
              </a:rPr>
              <a:t/>
            </a:r>
            <a:br>
              <a:rPr lang="da-DK" sz="2000" b="1" dirty="0">
                <a:solidFill>
                  <a:schemeClr val="bg1"/>
                </a:solidFill>
              </a:rPr>
            </a:br>
            <a:r>
              <a:rPr lang="da-DK" sz="2000" dirty="0">
                <a:solidFill>
                  <a:schemeClr val="bg1"/>
                </a:solidFill>
              </a:rPr>
              <a:t/>
            </a:r>
            <a:br>
              <a:rPr lang="da-DK" sz="2000" dirty="0">
                <a:solidFill>
                  <a:schemeClr val="bg1"/>
                </a:solidFill>
              </a:rPr>
            </a:br>
            <a:r>
              <a:rPr lang="da-DK" sz="2000" dirty="0">
                <a:solidFill>
                  <a:schemeClr val="bg1"/>
                </a:solidFill>
              </a:rPr>
              <a:t>I dette dokument finder du slides målrettet det </a:t>
            </a:r>
            <a:r>
              <a:rPr lang="da-DK" sz="2000" dirty="0" smtClean="0">
                <a:solidFill>
                  <a:schemeClr val="bg1"/>
                </a:solidFill>
              </a:rPr>
              <a:t>politisk- </a:t>
            </a:r>
            <a:r>
              <a:rPr lang="da-DK" sz="2000" dirty="0">
                <a:solidFill>
                  <a:schemeClr val="bg1"/>
                </a:solidFill>
              </a:rPr>
              <a:t>direktions- og </a:t>
            </a:r>
            <a:r>
              <a:rPr lang="da-DK" sz="2000" dirty="0" smtClean="0">
                <a:solidFill>
                  <a:schemeClr val="bg1"/>
                </a:solidFill>
              </a:rPr>
              <a:t>chefniveau i </a:t>
            </a:r>
            <a:r>
              <a:rPr lang="da-DK" sz="2000" dirty="0">
                <a:solidFill>
                  <a:schemeClr val="bg1"/>
                </a:solidFill>
              </a:rPr>
              <a:t>din kommune. </a:t>
            </a:r>
            <a:r>
              <a:rPr lang="da-DK" sz="2000" dirty="0" smtClean="0">
                <a:solidFill>
                  <a:schemeClr val="bg1"/>
                </a:solidFill>
              </a:rPr>
              <a:t>Der er indsat noter i notefeltet, som du kan bruge som inspiration til at formidle indholdet. Noter er skrevet i stikordsformat. De lægger vægt på de centrale dele af formidlingen, men er ikke udtømmende for det indhold som præsenteres.  </a:t>
            </a:r>
          </a:p>
          <a:p>
            <a:endParaRPr lang="da-DK" sz="2000" dirty="0">
              <a:solidFill>
                <a:schemeClr val="bg1"/>
              </a:solidFill>
            </a:endParaRPr>
          </a:p>
          <a:p>
            <a:r>
              <a:rPr lang="da-DK" sz="2000" dirty="0" smtClean="0">
                <a:solidFill>
                  <a:schemeClr val="bg1"/>
                </a:solidFill>
              </a:rPr>
              <a:t>Alle </a:t>
            </a:r>
            <a:r>
              <a:rPr lang="da-DK" sz="2000" dirty="0">
                <a:solidFill>
                  <a:schemeClr val="bg1"/>
                </a:solidFill>
              </a:rPr>
              <a:t>slides er </a:t>
            </a:r>
            <a:r>
              <a:rPr lang="da-DK" sz="2000" dirty="0" err="1">
                <a:solidFill>
                  <a:schemeClr val="bg1"/>
                </a:solidFill>
              </a:rPr>
              <a:t>redigerbare</a:t>
            </a:r>
            <a:r>
              <a:rPr lang="da-DK" sz="2000" dirty="0">
                <a:solidFill>
                  <a:schemeClr val="bg1"/>
                </a:solidFill>
              </a:rPr>
              <a:t> og kan </a:t>
            </a:r>
            <a:r>
              <a:rPr lang="da-DK" sz="2000" dirty="0" smtClean="0">
                <a:solidFill>
                  <a:schemeClr val="bg1"/>
                </a:solidFill>
              </a:rPr>
              <a:t>tilpasses behovet i din kommune</a:t>
            </a:r>
            <a:r>
              <a:rPr lang="da-DK" dirty="0" smtClean="0">
                <a:solidFill>
                  <a:schemeClr val="bg1"/>
                </a:solidFill>
              </a:rPr>
              <a:t>. </a:t>
            </a:r>
            <a:endParaRPr lang="da-DK" dirty="0">
              <a:solidFill>
                <a:schemeClr val="bg1"/>
              </a:solidFill>
            </a:endParaRPr>
          </a:p>
        </p:txBody>
      </p:sp>
    </p:spTree>
    <p:extLst>
      <p:ext uri="{BB962C8B-B14F-4D97-AF65-F5344CB8AC3E}">
        <p14:creationId xmlns:p14="http://schemas.microsoft.com/office/powerpoint/2010/main" val="622938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dsholder til tekst 20"/>
          <p:cNvSpPr>
            <a:spLocks noGrp="1"/>
          </p:cNvSpPr>
          <p:nvPr>
            <p:ph type="body" sz="quarter" idx="17"/>
          </p:nvPr>
        </p:nvSpPr>
        <p:spPr/>
        <p:txBody>
          <a:bodyPr/>
          <a:lstStyle/>
          <a:p>
            <a:pPr algn="ctr"/>
            <a:r>
              <a:rPr lang="da-DK" dirty="0" smtClean="0"/>
              <a:t>Barnets lov i praksis</a:t>
            </a:r>
            <a:endParaRPr lang="da-DK" dirty="0"/>
          </a:p>
        </p:txBody>
      </p:sp>
      <p:sp>
        <p:nvSpPr>
          <p:cNvPr id="20" name="Pladsholder til indhold 19"/>
          <p:cNvSpPr>
            <a:spLocks noGrp="1"/>
          </p:cNvSpPr>
          <p:nvPr>
            <p:ph idx="1"/>
          </p:nvPr>
        </p:nvSpPr>
        <p:spPr/>
        <p:txBody>
          <a:bodyPr>
            <a:normAutofit/>
          </a:bodyPr>
          <a:lstStyle/>
          <a:p>
            <a:r>
              <a:rPr lang="da-DK" sz="1900" dirty="0" smtClean="0"/>
              <a:t>Hvordan kan ledelsen sætte en retning for, at børn og unge får hjælp i rette tid – at der kort vej fra bekymring til handling?</a:t>
            </a:r>
          </a:p>
          <a:p>
            <a:endParaRPr lang="da-DK" sz="1900" dirty="0" smtClean="0"/>
          </a:p>
          <a:p>
            <a:r>
              <a:rPr lang="da-DK" sz="1900" dirty="0" smtClean="0"/>
              <a:t>Hvilke kompetencer er nødvendige at kunne arbejde efter et nyt </a:t>
            </a:r>
            <a:r>
              <a:rPr lang="da-DK" sz="1900" dirty="0" err="1" smtClean="0"/>
              <a:t>sagsflow</a:t>
            </a:r>
            <a:r>
              <a:rPr lang="da-DK" sz="1900" dirty="0" smtClean="0"/>
              <a:t> med screening, afdækning og børnefaglig undersøgelse?</a:t>
            </a:r>
          </a:p>
          <a:p>
            <a:endParaRPr lang="da-DK" sz="1900" dirty="0"/>
          </a:p>
          <a:p>
            <a:r>
              <a:rPr lang="da-DK" sz="1900" dirty="0" smtClean="0"/>
              <a:t>Hvilken ledelsesinformation har vi behov for at kunne følge op på, om børn og unge får hjælp i rette tid?</a:t>
            </a:r>
          </a:p>
          <a:p>
            <a:endParaRPr lang="da-DK" sz="1900" dirty="0"/>
          </a:p>
          <a:p>
            <a:endParaRPr lang="da-DK" sz="1900" dirty="0" smtClean="0"/>
          </a:p>
          <a:p>
            <a:endParaRPr lang="da-DK" sz="1900" dirty="0"/>
          </a:p>
          <a:p>
            <a:endParaRPr lang="da-DK" sz="1900" dirty="0"/>
          </a:p>
        </p:txBody>
      </p:sp>
      <p:sp>
        <p:nvSpPr>
          <p:cNvPr id="2" name="Titel 1"/>
          <p:cNvSpPr>
            <a:spLocks noGrp="1"/>
          </p:cNvSpPr>
          <p:nvPr>
            <p:ph type="title"/>
          </p:nvPr>
        </p:nvSpPr>
        <p:spPr/>
        <p:txBody>
          <a:bodyPr/>
          <a:lstStyle/>
          <a:p>
            <a:r>
              <a:rPr lang="da-DK" dirty="0" smtClean="0"/>
              <a:t>Hjælp i rette tid</a:t>
            </a:r>
            <a:endParaRPr lang="da-DK" dirty="0"/>
          </a:p>
        </p:txBody>
      </p:sp>
      <p:pic>
        <p:nvPicPr>
          <p:cNvPr id="6" name="Billede 5"/>
          <p:cNvPicPr>
            <a:picLocks noChangeAspect="1"/>
          </p:cNvPicPr>
          <p:nvPr/>
        </p:nvPicPr>
        <p:blipFill>
          <a:blip r:embed="rId3">
            <a:duotone>
              <a:schemeClr val="accent1">
                <a:shade val="45000"/>
                <a:satMod val="135000"/>
              </a:schemeClr>
              <a:prstClr val="white"/>
            </a:duotone>
          </a:blip>
          <a:stretch>
            <a:fillRect/>
          </a:stretch>
        </p:blipFill>
        <p:spPr>
          <a:xfrm>
            <a:off x="166174" y="1746016"/>
            <a:ext cx="5162906" cy="3843224"/>
          </a:xfrm>
          <a:prstGeom prst="rect">
            <a:avLst/>
          </a:prstGeom>
        </p:spPr>
      </p:pic>
    </p:spTree>
    <p:extLst>
      <p:ext uri="{BB962C8B-B14F-4D97-AF65-F5344CB8AC3E}">
        <p14:creationId xmlns:p14="http://schemas.microsoft.com/office/powerpoint/2010/main" val="337127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dsholder til tekst 20"/>
          <p:cNvSpPr>
            <a:spLocks noGrp="1"/>
          </p:cNvSpPr>
          <p:nvPr>
            <p:ph type="body" sz="quarter" idx="17"/>
          </p:nvPr>
        </p:nvSpPr>
        <p:spPr/>
        <p:txBody>
          <a:bodyPr/>
          <a:lstStyle/>
          <a:p>
            <a:pPr algn="ctr"/>
            <a:r>
              <a:rPr lang="da-DK" dirty="0" smtClean="0"/>
              <a:t>Barnets lov i praksis</a:t>
            </a:r>
            <a:endParaRPr lang="da-DK" dirty="0"/>
          </a:p>
        </p:txBody>
      </p:sp>
      <p:sp>
        <p:nvSpPr>
          <p:cNvPr id="20" name="Pladsholder til indhold 19"/>
          <p:cNvSpPr>
            <a:spLocks noGrp="1"/>
          </p:cNvSpPr>
          <p:nvPr>
            <p:ph idx="1"/>
          </p:nvPr>
        </p:nvSpPr>
        <p:spPr>
          <a:xfrm>
            <a:off x="6095992" y="2348880"/>
            <a:ext cx="5760648" cy="3528051"/>
          </a:xfrm>
        </p:spPr>
        <p:txBody>
          <a:bodyPr>
            <a:normAutofit fontScale="92500" lnSpcReduction="20000"/>
          </a:bodyPr>
          <a:lstStyle/>
          <a:p>
            <a:pPr marL="342900" indent="-342900">
              <a:buFont typeface="Arial" panose="020B0604020202020204" pitchFamily="34" charset="0"/>
              <a:buChar char="•"/>
            </a:pPr>
            <a:r>
              <a:rPr lang="da-DK" sz="1900" dirty="0" smtClean="0"/>
              <a:t>Hvad kendetegner vores </a:t>
            </a:r>
            <a:r>
              <a:rPr lang="da-DK" sz="1900" dirty="0"/>
              <a:t>nuværende socialfaglige forståelse af kvalitet i sagsbehandlingen</a:t>
            </a:r>
            <a:r>
              <a:rPr lang="da-DK" sz="1900" dirty="0" smtClean="0"/>
              <a:t>?</a:t>
            </a:r>
          </a:p>
          <a:p>
            <a:pPr marL="342900" indent="-342900">
              <a:buFont typeface="Arial" panose="020B0604020202020204" pitchFamily="34" charset="0"/>
              <a:buChar char="•"/>
            </a:pPr>
            <a:endParaRPr lang="da-DK" sz="1900" dirty="0"/>
          </a:p>
          <a:p>
            <a:pPr marL="342900" indent="-342900">
              <a:buFont typeface="Arial" panose="020B0604020202020204" pitchFamily="34" charset="0"/>
              <a:buChar char="•"/>
            </a:pPr>
            <a:r>
              <a:rPr lang="da-DK" sz="2000" dirty="0" smtClean="0"/>
              <a:t>Hvordan sikrer vi rammer </a:t>
            </a:r>
            <a:r>
              <a:rPr lang="da-DK" sz="2000" dirty="0"/>
              <a:t>for dialog og mulighed for </a:t>
            </a:r>
            <a:r>
              <a:rPr lang="da-DK" sz="2000" dirty="0" smtClean="0"/>
              <a:t>sparring om </a:t>
            </a:r>
            <a:r>
              <a:rPr lang="da-DK" sz="2000" dirty="0"/>
              <a:t>socialfaglige vurderinger </a:t>
            </a:r>
            <a:r>
              <a:rPr lang="da-DK" sz="2000" dirty="0" smtClean="0"/>
              <a:t> i sagsbehandlingen?</a:t>
            </a:r>
          </a:p>
          <a:p>
            <a:pPr marL="342900" indent="-342900">
              <a:buFont typeface="Arial" panose="020B0604020202020204" pitchFamily="34" charset="0"/>
              <a:buChar char="•"/>
            </a:pPr>
            <a:endParaRPr lang="da-DK" sz="2000" dirty="0" smtClean="0"/>
          </a:p>
          <a:p>
            <a:pPr marL="342900" indent="-342900">
              <a:buFont typeface="Arial" panose="020B0604020202020204" pitchFamily="34" charset="0"/>
              <a:buChar char="•"/>
            </a:pPr>
            <a:r>
              <a:rPr lang="da-DK" sz="2000" dirty="0" smtClean="0"/>
              <a:t>Hvad betyder det nye </a:t>
            </a:r>
            <a:r>
              <a:rPr lang="da-DK" sz="2000" dirty="0" err="1" smtClean="0"/>
              <a:t>sagsflow</a:t>
            </a:r>
            <a:r>
              <a:rPr lang="da-DK" sz="2000" dirty="0" smtClean="0"/>
              <a:t> for vores tværfaglige samarbejde?</a:t>
            </a:r>
          </a:p>
          <a:p>
            <a:endParaRPr lang="da-DK" sz="2000" dirty="0" smtClean="0"/>
          </a:p>
          <a:p>
            <a:pPr marL="342900" indent="-342900">
              <a:buFont typeface="Arial" panose="020B0604020202020204" pitchFamily="34" charset="0"/>
              <a:buChar char="•"/>
            </a:pPr>
            <a:r>
              <a:rPr lang="da-DK" sz="1900" dirty="0" smtClean="0"/>
              <a:t>Hvad betyder det nye </a:t>
            </a:r>
            <a:r>
              <a:rPr lang="da-DK" sz="1900" dirty="0" err="1" smtClean="0"/>
              <a:t>sagsflow</a:t>
            </a:r>
            <a:r>
              <a:rPr lang="da-DK" sz="1900" dirty="0" smtClean="0"/>
              <a:t> for vores ledelsestilsyn?.</a:t>
            </a:r>
            <a:endParaRPr lang="da-DK" sz="1900" dirty="0"/>
          </a:p>
          <a:p>
            <a:endParaRPr lang="da-DK" sz="1900" dirty="0"/>
          </a:p>
          <a:p>
            <a:endParaRPr lang="da-DK" sz="1900" dirty="0"/>
          </a:p>
        </p:txBody>
      </p:sp>
      <p:sp>
        <p:nvSpPr>
          <p:cNvPr id="2" name="Titel 1"/>
          <p:cNvSpPr>
            <a:spLocks noGrp="1"/>
          </p:cNvSpPr>
          <p:nvPr>
            <p:ph type="title"/>
          </p:nvPr>
        </p:nvSpPr>
        <p:spPr/>
        <p:txBody>
          <a:bodyPr/>
          <a:lstStyle/>
          <a:p>
            <a:r>
              <a:rPr lang="da-DK" dirty="0" smtClean="0"/>
              <a:t>Fleksible proceskrav med rum til socialfaglige vurderinger</a:t>
            </a:r>
            <a:endParaRPr lang="da-DK" dirty="0"/>
          </a:p>
        </p:txBody>
      </p:sp>
      <p:pic>
        <p:nvPicPr>
          <p:cNvPr id="3" name="Billede 2"/>
          <p:cNvPicPr>
            <a:picLocks noChangeAspect="1"/>
          </p:cNvPicPr>
          <p:nvPr/>
        </p:nvPicPr>
        <p:blipFill>
          <a:blip r:embed="rId3">
            <a:duotone>
              <a:schemeClr val="accent1">
                <a:shade val="45000"/>
                <a:satMod val="135000"/>
              </a:schemeClr>
              <a:prstClr val="white"/>
            </a:duotone>
          </a:blip>
          <a:stretch>
            <a:fillRect/>
          </a:stretch>
        </p:blipFill>
        <p:spPr>
          <a:xfrm>
            <a:off x="191344" y="1818446"/>
            <a:ext cx="5071701" cy="3947721"/>
          </a:xfrm>
          <a:prstGeom prst="rect">
            <a:avLst/>
          </a:prstGeom>
        </p:spPr>
      </p:pic>
    </p:spTree>
    <p:extLst>
      <p:ext uri="{BB962C8B-B14F-4D97-AF65-F5344CB8AC3E}">
        <p14:creationId xmlns:p14="http://schemas.microsoft.com/office/powerpoint/2010/main" val="536317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3050956"/>
            <a:ext cx="7848872" cy="1818203"/>
          </a:xfrm>
        </p:spPr>
        <p:txBody>
          <a:bodyPr/>
          <a:lstStyle/>
          <a:p>
            <a:r>
              <a:rPr lang="da-DK" dirty="0" smtClean="0"/>
              <a:t/>
            </a:r>
            <a:br>
              <a:rPr lang="da-DK" dirty="0" smtClean="0"/>
            </a:br>
            <a:r>
              <a:rPr lang="da-DK" dirty="0"/>
              <a:t/>
            </a:r>
            <a:br>
              <a:rPr lang="da-DK" dirty="0"/>
            </a:br>
            <a:r>
              <a:rPr lang="da-DK" sz="3600" dirty="0" smtClean="0"/>
              <a:t>1. Børnene Først </a:t>
            </a:r>
            <a:br>
              <a:rPr lang="da-DK" sz="3600" dirty="0" smtClean="0"/>
            </a:br>
            <a:r>
              <a:rPr lang="da-DK" sz="3600" dirty="0" smtClean="0"/>
              <a:t/>
            </a:r>
            <a:br>
              <a:rPr lang="da-DK" sz="3600" dirty="0" smtClean="0"/>
            </a:br>
            <a:r>
              <a:rPr lang="da-DK" sz="3600" dirty="0" smtClean="0"/>
              <a:t>– Baggrund for den nye lov</a:t>
            </a:r>
            <a:r>
              <a:rPr lang="da-DK" dirty="0" smtClean="0"/>
              <a:t/>
            </a:r>
            <a:br>
              <a:rPr lang="da-DK" dirty="0" smtClean="0"/>
            </a:br>
            <a:r>
              <a:rPr lang="da-DK" dirty="0" smtClean="0"/>
              <a:t/>
            </a:r>
            <a:br>
              <a:rPr lang="da-DK" dirty="0" smtClean="0"/>
            </a:br>
            <a:r>
              <a:rPr lang="da-DK" dirty="0" smtClean="0"/>
              <a:t> </a:t>
            </a:r>
            <a:endParaRPr lang="da-DK" dirty="0"/>
          </a:p>
        </p:txBody>
      </p:sp>
    </p:spTree>
    <p:extLst>
      <p:ext uri="{BB962C8B-B14F-4D97-AF65-F5344CB8AC3E}">
        <p14:creationId xmlns:p14="http://schemas.microsoft.com/office/powerpoint/2010/main" val="3528548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5879976" y="1764136"/>
            <a:ext cx="5275393" cy="3600400"/>
          </a:xfrm>
        </p:spPr>
        <p:txBody>
          <a:bodyPr>
            <a:normAutofit/>
          </a:bodyPr>
          <a:lstStyle/>
          <a:p>
            <a:pPr marL="285750" indent="-285750">
              <a:buFont typeface="Arial" panose="020B0604020202020204" pitchFamily="34" charset="0"/>
              <a:buChar char="•"/>
            </a:pPr>
            <a:r>
              <a:rPr lang="da-DK" sz="2800" dirty="0"/>
              <a:t>Den politiske aftale om børnene først danner baggrunden for barnets lov. </a:t>
            </a:r>
            <a:endParaRPr lang="da-DK" sz="2800" dirty="0" smtClean="0"/>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r>
              <a:rPr lang="da-DK" sz="2800" dirty="0" smtClean="0"/>
              <a:t>Aftalen </a:t>
            </a:r>
            <a:r>
              <a:rPr lang="da-DK" sz="2800" dirty="0"/>
              <a:t>blev til </a:t>
            </a:r>
            <a:r>
              <a:rPr lang="da-DK" sz="2800" dirty="0" smtClean="0"/>
              <a:t>i </a:t>
            </a:r>
            <a:r>
              <a:rPr lang="da-DK" sz="2800" dirty="0"/>
              <a:t>2021 og var en bred politisk aftale.</a:t>
            </a:r>
          </a:p>
          <a:p>
            <a:pPr marL="457200" indent="-457200">
              <a:buAutoNum type="arabicPeriod"/>
            </a:pPr>
            <a:endParaRPr lang="da-DK" sz="2000" dirty="0" smtClean="0"/>
          </a:p>
        </p:txBody>
      </p:sp>
      <p:sp>
        <p:nvSpPr>
          <p:cNvPr id="3" name="Rektangel 2"/>
          <p:cNvSpPr/>
          <p:nvPr/>
        </p:nvSpPr>
        <p:spPr>
          <a:xfrm>
            <a:off x="1127448" y="2856450"/>
            <a:ext cx="3816424" cy="707886"/>
          </a:xfrm>
          <a:prstGeom prst="rect">
            <a:avLst/>
          </a:prstGeom>
        </p:spPr>
        <p:txBody>
          <a:bodyPr wrap="square">
            <a:spAutoFit/>
          </a:bodyPr>
          <a:lstStyle/>
          <a:p>
            <a:r>
              <a:rPr lang="da-DK" sz="4000" dirty="0" smtClean="0">
                <a:solidFill>
                  <a:schemeClr val="bg1"/>
                </a:solidFill>
              </a:rPr>
              <a:t>Børnene Først</a:t>
            </a:r>
            <a:endParaRPr lang="da-DK" sz="4000" dirty="0">
              <a:solidFill>
                <a:schemeClr val="bg1"/>
              </a:solidFill>
            </a:endParaRPr>
          </a:p>
        </p:txBody>
      </p:sp>
    </p:spTree>
    <p:extLst>
      <p:ext uri="{BB962C8B-B14F-4D97-AF65-F5344CB8AC3E}">
        <p14:creationId xmlns:p14="http://schemas.microsoft.com/office/powerpoint/2010/main" val="4036060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lnSpcReduction="10000"/>
          </a:bodyPr>
          <a:lstStyle/>
          <a:p>
            <a:pPr marL="285750" indent="-285750">
              <a:buFont typeface="Wingdings" panose="05000000000000000000" pitchFamily="2" charset="2"/>
              <a:buChar char="v"/>
            </a:pPr>
            <a:endParaRPr lang="da-DK" sz="1800" b="1" dirty="0" smtClean="0"/>
          </a:p>
          <a:p>
            <a:pPr marL="342900" indent="-342900">
              <a:buFont typeface="Wingdings" panose="05000000000000000000" pitchFamily="2" charset="2"/>
              <a:buChar char="v"/>
            </a:pPr>
            <a:r>
              <a:rPr lang="da-DK" sz="2400" dirty="0"/>
              <a:t>Bedre og tidligere indsats for udsatte børn og familier</a:t>
            </a:r>
          </a:p>
          <a:p>
            <a:pPr marL="342900" indent="-342900">
              <a:buFont typeface="Wingdings" panose="05000000000000000000" pitchFamily="2" charset="2"/>
              <a:buChar char="v"/>
            </a:pPr>
            <a:endParaRPr lang="da-DK" sz="2400" dirty="0" smtClean="0"/>
          </a:p>
          <a:p>
            <a:pPr marL="342900" indent="-342900">
              <a:buFont typeface="Wingdings" panose="05000000000000000000" pitchFamily="2" charset="2"/>
              <a:buChar char="v"/>
            </a:pPr>
            <a:r>
              <a:rPr lang="da-DK" sz="2400" dirty="0" smtClean="0"/>
              <a:t>Barnets </a:t>
            </a:r>
            <a:r>
              <a:rPr lang="da-DK" sz="2400" dirty="0"/>
              <a:t>lov – flere rettigheder til børnene</a:t>
            </a:r>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a:t>Færre skift og mere stabilitet </a:t>
            </a:r>
            <a:endParaRPr lang="da-DK" sz="2400" dirty="0" smtClean="0"/>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a:t>Bedre kvalitet i anbringelserne </a:t>
            </a:r>
          </a:p>
          <a:p>
            <a:endParaRPr lang="da-DK" sz="1800" b="1" dirty="0"/>
          </a:p>
          <a:p>
            <a:endParaRPr lang="da-DK" dirty="0"/>
          </a:p>
        </p:txBody>
      </p:sp>
      <p:sp>
        <p:nvSpPr>
          <p:cNvPr id="3" name="Pladsholder til indhold 2"/>
          <p:cNvSpPr>
            <a:spLocks noGrp="1"/>
          </p:cNvSpPr>
          <p:nvPr>
            <p:ph idx="10"/>
          </p:nvPr>
        </p:nvSpPr>
        <p:spPr/>
        <p:txBody>
          <a:bodyPr/>
          <a:lstStyle/>
          <a:p>
            <a:pPr marL="342900" indent="-342900">
              <a:buFont typeface="Wingdings" panose="05000000000000000000" pitchFamily="2" charset="2"/>
              <a:buChar char="v"/>
            </a:pPr>
            <a:endParaRPr lang="da-DK" sz="2000" b="1" dirty="0" smtClean="0"/>
          </a:p>
          <a:p>
            <a:pPr marL="342900" indent="-342900">
              <a:buFont typeface="Wingdings" panose="05000000000000000000" pitchFamily="2" charset="2"/>
              <a:buChar char="v"/>
            </a:pPr>
            <a:r>
              <a:rPr lang="da-DK" sz="2400" dirty="0" smtClean="0"/>
              <a:t>Bedre </a:t>
            </a:r>
            <a:r>
              <a:rPr lang="da-DK" sz="2400" dirty="0"/>
              <a:t>kvalitet i sagsbehandlingen og styrket retssikkerhed </a:t>
            </a:r>
            <a:endParaRPr lang="da-DK" sz="2400" dirty="0" smtClean="0"/>
          </a:p>
          <a:p>
            <a:pPr marL="342900" indent="-342900">
              <a:buFont typeface="Wingdings" panose="05000000000000000000" pitchFamily="2" charset="2"/>
              <a:buChar char="v"/>
            </a:pPr>
            <a:endParaRPr lang="da-DK" sz="2400" dirty="0"/>
          </a:p>
          <a:p>
            <a:pPr marL="342900" indent="-342900">
              <a:buFont typeface="Wingdings" panose="05000000000000000000" pitchFamily="2" charset="2"/>
              <a:buChar char="v"/>
            </a:pPr>
            <a:r>
              <a:rPr lang="da-DK" sz="2400" dirty="0" smtClean="0"/>
              <a:t>Godt </a:t>
            </a:r>
            <a:r>
              <a:rPr lang="da-DK" sz="2400" dirty="0"/>
              <a:t>ind i voksenlivet </a:t>
            </a:r>
            <a:endParaRPr lang="da-DK" sz="2400" dirty="0" smtClean="0"/>
          </a:p>
          <a:p>
            <a:pPr marL="342900" indent="-342900">
              <a:buFont typeface="Wingdings" panose="05000000000000000000" pitchFamily="2" charset="2"/>
              <a:buChar char="v"/>
            </a:pPr>
            <a:endParaRPr lang="da-DK" sz="2400" dirty="0" smtClean="0"/>
          </a:p>
          <a:p>
            <a:pPr marL="342900" indent="-342900">
              <a:buFont typeface="Wingdings" panose="05000000000000000000" pitchFamily="2" charset="2"/>
              <a:buChar char="v"/>
            </a:pPr>
            <a:r>
              <a:rPr lang="da-DK" sz="2400" dirty="0" smtClean="0"/>
              <a:t>Fra aftale til virkelighed </a:t>
            </a:r>
            <a:endParaRPr lang="da-DK" sz="2400" dirty="0"/>
          </a:p>
          <a:p>
            <a:endParaRPr lang="da-DK" sz="1600" b="1" dirty="0"/>
          </a:p>
          <a:p>
            <a:endParaRPr lang="da-DK" dirty="0"/>
          </a:p>
        </p:txBody>
      </p:sp>
      <p:sp>
        <p:nvSpPr>
          <p:cNvPr id="4" name="Titel 3"/>
          <p:cNvSpPr>
            <a:spLocks noGrp="1"/>
          </p:cNvSpPr>
          <p:nvPr>
            <p:ph type="title"/>
          </p:nvPr>
        </p:nvSpPr>
        <p:spPr/>
        <p:txBody>
          <a:bodyPr/>
          <a:lstStyle/>
          <a:p>
            <a:r>
              <a:rPr lang="da-DK" dirty="0" smtClean="0"/>
              <a:t>De centrale sigtepunkter i Børnene først</a:t>
            </a:r>
            <a:endParaRPr lang="da-DK" dirty="0"/>
          </a:p>
        </p:txBody>
      </p:sp>
      <p:sp>
        <p:nvSpPr>
          <p:cNvPr id="5" name="Pladsholder til sidefod 4"/>
          <p:cNvSpPr>
            <a:spLocks noGrp="1"/>
          </p:cNvSpPr>
          <p:nvPr>
            <p:ph type="ftr" sz="quarter" idx="12"/>
          </p:nvPr>
        </p:nvSpPr>
        <p:spPr/>
        <p:txBody>
          <a:bodyPr/>
          <a:lstStyle/>
          <a:p>
            <a:r>
              <a:rPr lang="da-DK" smtClean="0"/>
              <a:t>Barnets lov</a:t>
            </a:r>
            <a:endParaRPr lang="da-DK" dirty="0"/>
          </a:p>
        </p:txBody>
      </p:sp>
    </p:spTree>
    <p:extLst>
      <p:ext uri="{BB962C8B-B14F-4D97-AF65-F5344CB8AC3E}">
        <p14:creationId xmlns:p14="http://schemas.microsoft.com/office/powerpoint/2010/main" val="3594804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5760" y="3050957"/>
            <a:ext cx="7848872" cy="756084"/>
          </a:xfrm>
        </p:spPr>
        <p:txBody>
          <a:bodyPr/>
          <a:lstStyle/>
          <a:p>
            <a:r>
              <a:rPr lang="da-DK" dirty="0" smtClean="0"/>
              <a:t/>
            </a:r>
            <a:br>
              <a:rPr lang="da-DK" dirty="0" smtClean="0"/>
            </a:br>
            <a:r>
              <a:rPr lang="da-DK" dirty="0"/>
              <a:t/>
            </a:r>
            <a:br>
              <a:rPr lang="da-DK" dirty="0"/>
            </a:br>
            <a:r>
              <a:rPr lang="da-DK" sz="3600" dirty="0" smtClean="0"/>
              <a:t>2. Barnets lov</a:t>
            </a:r>
            <a:br>
              <a:rPr lang="da-DK" sz="3600" dirty="0" smtClean="0"/>
            </a:br>
            <a:r>
              <a:rPr lang="da-DK" sz="3600" dirty="0" smtClean="0"/>
              <a:t/>
            </a:r>
            <a:br>
              <a:rPr lang="da-DK" sz="3600" dirty="0" smtClean="0"/>
            </a:br>
            <a:r>
              <a:rPr lang="da-DK" sz="3600" dirty="0" smtClean="0"/>
              <a:t>Fokusområder og bestemmelser</a:t>
            </a:r>
            <a:r>
              <a:rPr lang="da-DK" dirty="0" smtClean="0"/>
              <a:t/>
            </a:r>
            <a:br>
              <a:rPr lang="da-DK" dirty="0" smtClean="0"/>
            </a:br>
            <a:r>
              <a:rPr lang="da-DK" dirty="0" smtClean="0"/>
              <a:t/>
            </a:r>
            <a:br>
              <a:rPr lang="da-DK" dirty="0" smtClean="0"/>
            </a:br>
            <a:r>
              <a:rPr lang="da-DK" dirty="0" smtClean="0"/>
              <a:t> </a:t>
            </a:r>
            <a:endParaRPr lang="da-DK" dirty="0"/>
          </a:p>
        </p:txBody>
      </p:sp>
    </p:spTree>
    <p:extLst>
      <p:ext uri="{BB962C8B-B14F-4D97-AF65-F5344CB8AC3E}">
        <p14:creationId xmlns:p14="http://schemas.microsoft.com/office/powerpoint/2010/main" val="2122339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7"/>
          </p:nvPr>
        </p:nvSpPr>
        <p:spPr/>
        <p:txBody>
          <a:bodyPr>
            <a:normAutofit/>
          </a:bodyPr>
          <a:lstStyle/>
          <a:p>
            <a:endParaRPr lang="da-DK" sz="3200" dirty="0" smtClean="0"/>
          </a:p>
          <a:p>
            <a:endParaRPr lang="da-DK" sz="3200" dirty="0"/>
          </a:p>
          <a:p>
            <a:endParaRPr lang="da-DK" sz="3200" dirty="0" smtClean="0"/>
          </a:p>
          <a:p>
            <a:endParaRPr lang="da-DK" dirty="0" smtClean="0"/>
          </a:p>
          <a:p>
            <a:endParaRPr lang="da-DK" dirty="0"/>
          </a:p>
        </p:txBody>
      </p:sp>
      <p:sp>
        <p:nvSpPr>
          <p:cNvPr id="5" name="Pladsholder til indhold 4"/>
          <p:cNvSpPr>
            <a:spLocks noGrp="1"/>
          </p:cNvSpPr>
          <p:nvPr>
            <p:ph idx="1"/>
          </p:nvPr>
        </p:nvSpPr>
        <p:spPr>
          <a:xfrm>
            <a:off x="5879976" y="1764136"/>
            <a:ext cx="5275393" cy="3600400"/>
          </a:xfrm>
        </p:spPr>
        <p:txBody>
          <a:bodyPr>
            <a:normAutofit lnSpcReduction="10000"/>
          </a:bodyPr>
          <a:lstStyle/>
          <a:p>
            <a:pPr marL="457200" indent="-457200">
              <a:buFont typeface="Arial" panose="020B0604020202020204" pitchFamily="34" charset="0"/>
              <a:buChar char="•"/>
            </a:pPr>
            <a:r>
              <a:rPr lang="da-DK" sz="2800" dirty="0"/>
              <a:t>En helt ny </a:t>
            </a:r>
            <a:r>
              <a:rPr lang="da-DK" sz="2800" dirty="0" smtClean="0"/>
              <a:t>hovedlov </a:t>
            </a:r>
            <a:r>
              <a:rPr lang="da-DK" sz="2800" dirty="0"/>
              <a:t>på området. </a:t>
            </a:r>
          </a:p>
          <a:p>
            <a:pPr marL="457200" indent="-457200">
              <a:buFont typeface="Arial" panose="020B0604020202020204" pitchFamily="34" charset="0"/>
              <a:buChar char="•"/>
            </a:pPr>
            <a:r>
              <a:rPr lang="da-DK" sz="2800" dirty="0" smtClean="0"/>
              <a:t>En </a:t>
            </a:r>
            <a:r>
              <a:rPr lang="da-DK" sz="2800" dirty="0"/>
              <a:t>samlet lov for udsatte børn og </a:t>
            </a:r>
            <a:r>
              <a:rPr lang="da-DK" sz="2800" dirty="0" smtClean="0"/>
              <a:t>unge og </a:t>
            </a:r>
            <a:r>
              <a:rPr lang="da-DK" sz="2800" dirty="0"/>
              <a:t>for børn med nedsat fysisk og psykisk funktionsevne.</a:t>
            </a:r>
          </a:p>
          <a:p>
            <a:pPr marL="457200" indent="-457200">
              <a:buFont typeface="Arial" panose="020B0604020202020204" pitchFamily="34" charset="0"/>
              <a:buChar char="•"/>
            </a:pPr>
            <a:r>
              <a:rPr lang="da-DK" sz="2800" dirty="0"/>
              <a:t>Vedtaget i Folketinget den 2. juni 2023.</a:t>
            </a:r>
          </a:p>
          <a:p>
            <a:pPr marL="457200" indent="-457200">
              <a:buAutoNum type="arabicPeriod"/>
            </a:pPr>
            <a:endParaRPr lang="da-DK" sz="2000" dirty="0" smtClean="0"/>
          </a:p>
        </p:txBody>
      </p:sp>
      <p:sp>
        <p:nvSpPr>
          <p:cNvPr id="3" name="Rektangel 2"/>
          <p:cNvSpPr/>
          <p:nvPr/>
        </p:nvSpPr>
        <p:spPr>
          <a:xfrm>
            <a:off x="1127448" y="2856450"/>
            <a:ext cx="3816424" cy="707886"/>
          </a:xfrm>
          <a:prstGeom prst="rect">
            <a:avLst/>
          </a:prstGeom>
        </p:spPr>
        <p:txBody>
          <a:bodyPr wrap="square">
            <a:spAutoFit/>
          </a:bodyPr>
          <a:lstStyle/>
          <a:p>
            <a:r>
              <a:rPr lang="da-DK" sz="4000" dirty="0" smtClean="0">
                <a:solidFill>
                  <a:schemeClr val="bg1"/>
                </a:solidFill>
              </a:rPr>
              <a:t>Barnets lov </a:t>
            </a:r>
            <a:endParaRPr lang="da-DK" sz="4000" dirty="0">
              <a:solidFill>
                <a:schemeClr val="bg1"/>
              </a:solidFill>
            </a:endParaRPr>
          </a:p>
        </p:txBody>
      </p:sp>
    </p:spTree>
    <p:extLst>
      <p:ext uri="{BB962C8B-B14F-4D97-AF65-F5344CB8AC3E}">
        <p14:creationId xmlns:p14="http://schemas.microsoft.com/office/powerpoint/2010/main" val="1307131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840239" y="1816063"/>
            <a:ext cx="10536851" cy="4248151"/>
          </a:xfrm>
          <a:solidFill>
            <a:schemeClr val="bg1">
              <a:lumMod val="95000"/>
            </a:schemeClr>
          </a:solidFill>
        </p:spPr>
        <p:txBody>
          <a:bodyPr>
            <a:normAutofit/>
          </a:bodyPr>
          <a:lstStyle/>
          <a:p>
            <a:pPr marL="285750" indent="-285750">
              <a:buFont typeface="Wingdings" panose="05000000000000000000" pitchFamily="2" charset="2"/>
              <a:buChar char="v"/>
            </a:pPr>
            <a:endParaRPr lang="da-DK" sz="1800" b="1" dirty="0" smtClean="0"/>
          </a:p>
          <a:p>
            <a:pPr marL="457200" lvl="0" indent="-457200">
              <a:buFont typeface="Wingdings" panose="05000000000000000000" pitchFamily="2" charset="2"/>
              <a:buChar char="Ø"/>
            </a:pPr>
            <a:r>
              <a:rPr lang="da-DK" sz="2800" dirty="0"/>
              <a:t>Et tidssvarende børnesyn: Flere rettigheder og løbende inddragelse </a:t>
            </a:r>
          </a:p>
          <a:p>
            <a:pPr marL="457200" indent="-457200">
              <a:buFont typeface="Wingdings" panose="05000000000000000000" pitchFamily="2" charset="2"/>
              <a:buChar char="Ø"/>
            </a:pPr>
            <a:r>
              <a:rPr lang="da-DK" sz="2800" dirty="0" smtClean="0"/>
              <a:t>Fleksible </a:t>
            </a:r>
            <a:r>
              <a:rPr lang="da-DK" sz="2800" dirty="0"/>
              <a:t>sagsforløb med større rum for socialfaglige vurderinger</a:t>
            </a:r>
          </a:p>
          <a:p>
            <a:pPr marL="457200" lvl="0" indent="-457200">
              <a:buFont typeface="Wingdings" panose="05000000000000000000" pitchFamily="2" charset="2"/>
              <a:buChar char="Ø"/>
            </a:pPr>
            <a:r>
              <a:rPr lang="da-DK" sz="2800" dirty="0"/>
              <a:t>Rette hjælp i tide</a:t>
            </a:r>
          </a:p>
          <a:p>
            <a:pPr marL="457200" lvl="0" indent="-457200">
              <a:buFont typeface="Wingdings" panose="05000000000000000000" pitchFamily="2" charset="2"/>
              <a:buChar char="Ø"/>
            </a:pPr>
            <a:r>
              <a:rPr lang="da-DK" sz="2800" dirty="0"/>
              <a:t>Færre skift og mere stabilitet</a:t>
            </a:r>
          </a:p>
          <a:p>
            <a:endParaRPr lang="da-DK" dirty="0"/>
          </a:p>
        </p:txBody>
      </p:sp>
      <p:sp>
        <p:nvSpPr>
          <p:cNvPr id="4" name="Titel 3"/>
          <p:cNvSpPr>
            <a:spLocks noGrp="1"/>
          </p:cNvSpPr>
          <p:nvPr>
            <p:ph type="title"/>
          </p:nvPr>
        </p:nvSpPr>
        <p:spPr/>
        <p:txBody>
          <a:bodyPr/>
          <a:lstStyle/>
          <a:p>
            <a:r>
              <a:rPr lang="da-DK" dirty="0" smtClean="0"/>
              <a:t>Barnets lov – særlige fokusområder</a:t>
            </a:r>
            <a:endParaRPr lang="da-DK" dirty="0"/>
          </a:p>
        </p:txBody>
      </p:sp>
      <p:sp>
        <p:nvSpPr>
          <p:cNvPr id="5" name="Pladsholder til sidefod 4"/>
          <p:cNvSpPr>
            <a:spLocks noGrp="1"/>
          </p:cNvSpPr>
          <p:nvPr>
            <p:ph type="ftr" sz="quarter" idx="12"/>
          </p:nvPr>
        </p:nvSpPr>
        <p:spPr/>
        <p:txBody>
          <a:bodyPr/>
          <a:lstStyle/>
          <a:p>
            <a:r>
              <a:rPr lang="da-DK" smtClean="0"/>
              <a:t>Barnets lov</a:t>
            </a:r>
            <a:endParaRPr lang="da-DK" dirty="0"/>
          </a:p>
        </p:txBody>
      </p:sp>
    </p:spTree>
    <p:extLst>
      <p:ext uri="{BB962C8B-B14F-4D97-AF65-F5344CB8AC3E}">
        <p14:creationId xmlns:p14="http://schemas.microsoft.com/office/powerpoint/2010/main" val="674268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6" y="844551"/>
            <a:ext cx="10538884" cy="612070"/>
          </a:xfrm>
        </p:spPr>
        <p:txBody>
          <a:bodyPr/>
          <a:lstStyle/>
          <a:p>
            <a:r>
              <a:rPr lang="da-DK" dirty="0"/>
              <a:t>N</a:t>
            </a:r>
            <a:r>
              <a:rPr lang="da-DK" dirty="0" smtClean="0"/>
              <a:t>ye </a:t>
            </a:r>
            <a:r>
              <a:rPr lang="da-DK" dirty="0"/>
              <a:t>bestemmelser </a:t>
            </a:r>
            <a:r>
              <a:rPr lang="da-DK" dirty="0" smtClean="0"/>
              <a:t>i barnets lov - Rettigheder</a:t>
            </a:r>
            <a:r>
              <a:rPr lang="da-DK" dirty="0">
                <a:solidFill>
                  <a:schemeClr val="tx1"/>
                </a:solidFill>
              </a:rPr>
              <a:t/>
            </a:r>
            <a:br>
              <a:rPr lang="da-DK" dirty="0">
                <a:solidFill>
                  <a:schemeClr val="tx1"/>
                </a:solidFill>
              </a:rPr>
            </a:br>
            <a:endParaRPr lang="da-DK" dirty="0"/>
          </a:p>
        </p:txBody>
      </p:sp>
      <p:sp>
        <p:nvSpPr>
          <p:cNvPr id="3" name="Pladsholder til indhold 2"/>
          <p:cNvSpPr>
            <a:spLocks noGrp="1"/>
          </p:cNvSpPr>
          <p:nvPr>
            <p:ph idx="1"/>
          </p:nvPr>
        </p:nvSpPr>
        <p:spPr>
          <a:xfrm>
            <a:off x="861002" y="1929922"/>
            <a:ext cx="10538884" cy="4248151"/>
          </a:xfrm>
          <a:solidFill>
            <a:schemeClr val="bg1">
              <a:lumMod val="95000"/>
            </a:schemeClr>
          </a:solidFill>
        </p:spPr>
        <p:txBody>
          <a:bodyPr/>
          <a:lstStyle/>
          <a:p>
            <a:r>
              <a:rPr lang="da-DK" sz="2800" dirty="0"/>
              <a:t>Reglerne </a:t>
            </a:r>
            <a:r>
              <a:rPr lang="da-DK" sz="2800" dirty="0" smtClean="0"/>
              <a:t>er samlet </a:t>
            </a:r>
            <a:r>
              <a:rPr lang="da-DK" sz="2800" dirty="0"/>
              <a:t>i </a:t>
            </a:r>
            <a:r>
              <a:rPr lang="da-DK" sz="2800" dirty="0" smtClean="0"/>
              <a:t>én lov.</a:t>
            </a:r>
            <a:endParaRPr lang="da-DK" sz="2800" dirty="0"/>
          </a:p>
          <a:p>
            <a:endParaRPr lang="da-DK" sz="2800" dirty="0"/>
          </a:p>
          <a:p>
            <a:r>
              <a:rPr lang="da-DK" sz="2800" dirty="0"/>
              <a:t>Flere rettigheder til børn og </a:t>
            </a:r>
            <a:r>
              <a:rPr lang="da-DK" sz="2800" dirty="0" smtClean="0"/>
              <a:t>unge:</a:t>
            </a:r>
            <a:endParaRPr lang="da-DK" sz="2800" dirty="0"/>
          </a:p>
          <a:p>
            <a:pPr marL="457200" indent="-457200">
              <a:buFont typeface="Arial" panose="020B0604020202020204" pitchFamily="34" charset="0"/>
              <a:buChar char="•"/>
            </a:pPr>
            <a:r>
              <a:rPr lang="da-DK" sz="2800" dirty="0"/>
              <a:t>Ret til inddragelse og indflydelse </a:t>
            </a:r>
          </a:p>
          <a:p>
            <a:pPr marL="457200" indent="-457200">
              <a:buFont typeface="Arial" panose="020B0604020202020204" pitchFamily="34" charset="0"/>
              <a:buChar char="•"/>
            </a:pPr>
            <a:r>
              <a:rPr lang="da-DK" sz="2800" dirty="0"/>
              <a:t>Partsbeføjelse i visse sager fra 10 år </a:t>
            </a:r>
          </a:p>
          <a:p>
            <a:pPr marL="457200" indent="-457200">
              <a:buFont typeface="Arial" panose="020B0604020202020204" pitchFamily="34" charset="0"/>
              <a:buChar char="•"/>
            </a:pPr>
            <a:r>
              <a:rPr lang="da-DK" sz="2800" dirty="0"/>
              <a:t>Skal oplyses om retten til en bisidder</a:t>
            </a:r>
          </a:p>
          <a:p>
            <a:pPr marL="457200" indent="-457200">
              <a:buFont typeface="Arial" panose="020B0604020202020204" pitchFamily="34" charset="0"/>
              <a:buChar char="•"/>
            </a:pPr>
            <a:r>
              <a:rPr lang="da-DK" sz="2800" dirty="0"/>
              <a:t>Anmode om (anbringelse, støtteperson under samvær, suspenderet </a:t>
            </a:r>
            <a:r>
              <a:rPr lang="da-DK" sz="2800" dirty="0" smtClean="0"/>
              <a:t>samvær </a:t>
            </a:r>
            <a:r>
              <a:rPr lang="da-DK" sz="2800" dirty="0"/>
              <a:t>og permanent anbringelse</a:t>
            </a:r>
            <a:r>
              <a:rPr lang="da-DK" sz="2800" dirty="0" smtClean="0"/>
              <a:t>).     </a:t>
            </a:r>
            <a:endParaRPr lang="da-DK" sz="2800" dirty="0"/>
          </a:p>
          <a:p>
            <a:endParaRPr lang="da-DK" dirty="0"/>
          </a:p>
        </p:txBody>
      </p:sp>
      <p:sp>
        <p:nvSpPr>
          <p:cNvPr id="4" name="Pladsholder til sidefod 3"/>
          <p:cNvSpPr>
            <a:spLocks noGrp="1"/>
          </p:cNvSpPr>
          <p:nvPr>
            <p:ph type="ftr" sz="quarter" idx="3"/>
          </p:nvPr>
        </p:nvSpPr>
        <p:spPr/>
        <p:txBody>
          <a:bodyPr/>
          <a:lstStyle/>
          <a:p>
            <a:r>
              <a:rPr lang="da-DK" smtClean="0"/>
              <a:t>Barnets lov</a:t>
            </a:r>
            <a:endParaRPr lang="da-DK" dirty="0"/>
          </a:p>
        </p:txBody>
      </p:sp>
    </p:spTree>
    <p:extLst>
      <p:ext uri="{BB962C8B-B14F-4D97-AF65-F5344CB8AC3E}">
        <p14:creationId xmlns:p14="http://schemas.microsoft.com/office/powerpoint/2010/main" val="40817174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Socialstyrelsen DK">
  <a:themeElements>
    <a:clrScheme name="Brugerdefineret 11">
      <a:dk1>
        <a:sysClr val="windowText" lastClr="000000"/>
      </a:dk1>
      <a:lt1>
        <a:sysClr val="window" lastClr="FFFFFF"/>
      </a:lt1>
      <a:dk2>
        <a:srgbClr val="AF292E"/>
      </a:dk2>
      <a:lt2>
        <a:srgbClr val="7C7679"/>
      </a:lt2>
      <a:accent1>
        <a:srgbClr val="977B78"/>
      </a:accent1>
      <a:accent2>
        <a:srgbClr val="2F526F"/>
      </a:accent2>
      <a:accent3>
        <a:srgbClr val="E4BC2F"/>
      </a:accent3>
      <a:accent4>
        <a:srgbClr val="6C8777"/>
      </a:accent4>
      <a:accent5>
        <a:srgbClr val="C27030"/>
      </a:accent5>
      <a:accent6>
        <a:srgbClr val="AF292E"/>
      </a:accent6>
      <a:hlink>
        <a:srgbClr val="AF292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thm15="http://schemas.microsoft.com/office/thememl/2012/main" name="Social- og Boligstyrelsen_DK-Skabelon.pptx" id="{48163ED1-42B7-4F8B-BD31-1DE7E7FCBC24}" vid="{02041627-A25B-43FE-A220-3CAEEAB82C3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1565dc23c4cd4f048ef6bd49b81aaed2</Template>
  <TotalTime>0</TotalTime>
  <Words>6089</Words>
  <Application>Microsoft Office PowerPoint</Application>
  <PresentationFormat>Widescreen</PresentationFormat>
  <Paragraphs>488</Paragraphs>
  <Slides>21</Slides>
  <Notes>21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21</vt:i4>
      </vt:variant>
    </vt:vector>
  </HeadingPairs>
  <TitlesOfParts>
    <vt:vector size="25" baseType="lpstr">
      <vt:lpstr>Arial</vt:lpstr>
      <vt:lpstr>Calibri</vt:lpstr>
      <vt:lpstr>Wingdings</vt:lpstr>
      <vt:lpstr>Socialstyrelsen DK</vt:lpstr>
      <vt:lpstr>Barnets lov </vt:lpstr>
      <vt:lpstr>Indhold</vt:lpstr>
      <vt:lpstr>  1. Børnene Først   – Baggrund for den nye lov   </vt:lpstr>
      <vt:lpstr>PowerPoint-præsentation</vt:lpstr>
      <vt:lpstr>De centrale sigtepunkter i Børnene først</vt:lpstr>
      <vt:lpstr>  2. Barnets lov  Fokusområder og bestemmelser   </vt:lpstr>
      <vt:lpstr>PowerPoint-præsentation</vt:lpstr>
      <vt:lpstr>Barnets lov – særlige fokusområder</vt:lpstr>
      <vt:lpstr>Nye bestemmelser i barnets lov - Rettigheder </vt:lpstr>
      <vt:lpstr>Nye bestemmelser i barnets lov – Sagsskridt   </vt:lpstr>
      <vt:lpstr>Nye bestemmelser i barnets lov – Afgørelser, planer og opfølgning  </vt:lpstr>
      <vt:lpstr>Barnets lov - nye bestemmelser – anbringelse  </vt:lpstr>
      <vt:lpstr>Barnets lov – nye bestemmelser om adoption og permanet anbringelse  </vt:lpstr>
      <vt:lpstr>Forvaltningsret – gælder stadig og vigtigt at være opmærksom på  </vt:lpstr>
      <vt:lpstr>3. Hvordan kommer vi godt i gang med at implementere barnets lov?</vt:lpstr>
      <vt:lpstr>Hvordan omsætter vi barnets lov i praksis?</vt:lpstr>
      <vt:lpstr>Hvad ønsker vi at tage højde for i implementeringen?</vt:lpstr>
      <vt:lpstr>Barnets eller den unges perspektiv, ønsker, indflydelse og flere rettigheder </vt:lpstr>
      <vt:lpstr>Kontinuitet og stabilitet</vt:lpstr>
      <vt:lpstr>Hjælp i rette tid</vt:lpstr>
      <vt:lpstr>Fleksible proceskrav med rum til socialfaglige vurderinger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2023-01-17T09:41:13Z</dcterms:created>
  <dcterms:modified xsi:type="dcterms:W3CDTF">2023-09-26T08:03:30Z</dcterms:modified>
</cp:coreProperties>
</file>